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68" r:id="rId2"/>
    <p:sldId id="269" r:id="rId3"/>
    <p:sldId id="279" r:id="rId4"/>
    <p:sldId id="280" r:id="rId5"/>
    <p:sldId id="282" r:id="rId6"/>
    <p:sldId id="283" r:id="rId7"/>
    <p:sldId id="284" r:id="rId8"/>
    <p:sldId id="281" r:id="rId9"/>
    <p:sldId id="285" r:id="rId10"/>
    <p:sldId id="286" r:id="rId11"/>
    <p:sldId id="288" r:id="rId12"/>
    <p:sldId id="287" r:id="rId13"/>
    <p:sldId id="289" r:id="rId14"/>
    <p:sldId id="290" r:id="rId15"/>
    <p:sldId id="291" r:id="rId16"/>
    <p:sldId id="292" r:id="rId17"/>
    <p:sldId id="293" r:id="rId18"/>
    <p:sldId id="294" r:id="rId19"/>
    <p:sldId id="295" r:id="rId20"/>
    <p:sldId id="296" r:id="rId21"/>
    <p:sldId id="297" r:id="rId22"/>
    <p:sldId id="299" r:id="rId23"/>
    <p:sldId id="300" r:id="rId24"/>
    <p:sldId id="302" r:id="rId25"/>
    <p:sldId id="303" r:id="rId26"/>
    <p:sldId id="305" r:id="rId27"/>
    <p:sldId id="306" r:id="rId28"/>
    <p:sldId id="307" r:id="rId29"/>
    <p:sldId id="308" r:id="rId30"/>
    <p:sldId id="309" r:id="rId31"/>
    <p:sldId id="310" r:id="rId32"/>
    <p:sldId id="314" r:id="rId33"/>
    <p:sldId id="311" r:id="rId34"/>
    <p:sldId id="313" r:id="rId35"/>
    <p:sldId id="315" r:id="rId36"/>
    <p:sldId id="319" r:id="rId37"/>
    <p:sldId id="320" r:id="rId38"/>
    <p:sldId id="321" r:id="rId39"/>
    <p:sldId id="322" r:id="rId40"/>
    <p:sldId id="32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9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4/7/2022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4/7/2022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4/7/2022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61E545-DA4D-4588-A168-A47EEF327FC2}" type="datetime1">
              <a:rPr lang="en-US" smtClean="0"/>
              <a:t>4/7/2022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B26042-7092-4D96-B3CE-E8E6CFEE88C8}" type="datetime1">
              <a:rPr lang="en-US" smtClean="0"/>
              <a:t>4/7/2022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4/7/2022</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smtClean="0"/>
              <a:t>Click to edit Master title style</a:t>
            </a:r>
            <a:endParaRPr lang="en-US"/>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4/7/2022</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4/7/2022</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4/7/2022</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4/7/2022</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smtClean="0"/>
              <a:t>Click to edit Master title style</a:t>
            </a:r>
            <a:endParaRPr lang="en-US"/>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4/7/2022</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smtClean="0"/>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4/7/2022</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8508" y="2171194"/>
            <a:ext cx="10154195" cy="1108476"/>
          </a:xfrm>
        </p:spPr>
        <p:txBody>
          <a:bodyPr>
            <a:normAutofit/>
          </a:bodyPr>
          <a:lstStyle/>
          <a:p>
            <a:r>
              <a:rPr lang="en-US" sz="4800" b="1" dirty="0" smtClean="0">
                <a:solidFill>
                  <a:srgbClr val="000000"/>
                </a:solidFill>
                <a:effectLst>
                  <a:outerShdw blurRad="38100" dist="38100" dir="2700000" algn="tl">
                    <a:srgbClr val="000000">
                      <a:alpha val="43137"/>
                    </a:srgbClr>
                  </a:outerShdw>
                </a:effectLst>
              </a:rPr>
              <a:t>Job portal management System</a:t>
            </a:r>
            <a:endParaRPr lang="en-US" sz="4800" b="1" dirty="0">
              <a:solidFill>
                <a:srgbClr val="00000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698508" y="3449375"/>
            <a:ext cx="10620103" cy="1108557"/>
          </a:xfrm>
        </p:spPr>
        <p:txBody>
          <a:bodyPr>
            <a:normAutofit/>
          </a:bodyPr>
          <a:lstStyle/>
          <a:p>
            <a:r>
              <a:rPr lang="en-US" sz="2400" b="1" dirty="0" smtClean="0"/>
              <a:t> .Net Group</a:t>
            </a:r>
          </a:p>
          <a:p>
            <a:endParaRPr lang="en-US" sz="2400" b="1" dirty="0" smtClean="0"/>
          </a:p>
          <a:p>
            <a:r>
              <a:rPr lang="en-US" sz="2400" b="1" dirty="0" smtClean="0"/>
              <a:t> </a:t>
            </a:r>
            <a:r>
              <a:rPr lang="en-US" sz="2000" dirty="0" smtClean="0"/>
              <a:t>In-checked by Ma Htay Htay Hlaing, Ma May Myat Noe Oo, Ko Than Htike Aung </a:t>
            </a:r>
            <a:endParaRPr lang="en-US" sz="2000" dirty="0"/>
          </a:p>
          <a:p>
            <a:endParaRPr lang="en-US" sz="2400" b="1" dirty="0" smtClean="0"/>
          </a:p>
        </p:txBody>
      </p:sp>
      <p:cxnSp>
        <p:nvCxnSpPr>
          <p:cNvPr id="6" name="Straight Connector 5"/>
          <p:cNvCxnSpPr/>
          <p:nvPr/>
        </p:nvCxnSpPr>
        <p:spPr>
          <a:xfrm>
            <a:off x="1789948" y="3279670"/>
            <a:ext cx="9287691"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64" y="-346923"/>
            <a:ext cx="2464862" cy="2518117"/>
          </a:xfrm>
          <a:prstGeom prst="rect">
            <a:avLst/>
          </a:prstGeom>
        </p:spPr>
      </p:pic>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7832" y="450167"/>
            <a:ext cx="4864730" cy="769441"/>
          </a:xfrm>
          <a:prstGeom prst="rect">
            <a:avLst/>
          </a:prstGeom>
        </p:spPr>
        <p:txBody>
          <a:bodyPr wrap="none">
            <a:spAutoFit/>
          </a:bodyPr>
          <a:lstStyle/>
          <a:p>
            <a:r>
              <a:rPr lang="en-US" sz="4400" b="1" dirty="0" smtClean="0">
                <a:solidFill>
                  <a:schemeClr val="tx2"/>
                </a:solidFill>
              </a:rPr>
              <a:t>COMPANY MODULE</a:t>
            </a:r>
            <a:endParaRPr lang="en-US" sz="4400" b="1" dirty="0">
              <a:solidFill>
                <a:schemeClr val="tx2"/>
              </a:solidFill>
            </a:endParaRPr>
          </a:p>
        </p:txBody>
      </p:sp>
      <p:cxnSp>
        <p:nvCxnSpPr>
          <p:cNvPr id="4" name="Straight Connector 3"/>
          <p:cNvCxnSpPr/>
          <p:nvPr/>
        </p:nvCxnSpPr>
        <p:spPr>
          <a:xfrm>
            <a:off x="2706940" y="1219608"/>
            <a:ext cx="4650463"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706940" y="1588701"/>
            <a:ext cx="8867335" cy="7201972"/>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Company registration.</a:t>
            </a:r>
          </a:p>
          <a:p>
            <a:pPr marL="342900" indent="-342900">
              <a:lnSpc>
                <a:spcPct val="150000"/>
              </a:lnSpc>
              <a:buFont typeface="Wingdings" panose="05000000000000000000" pitchFamily="2" charset="2"/>
              <a:buChar char="§"/>
            </a:pPr>
            <a:r>
              <a:rPr lang="en-US" sz="2200" dirty="0">
                <a:solidFill>
                  <a:schemeClr val="tx2"/>
                </a:solidFill>
              </a:rPr>
              <a:t>View details of their profile.</a:t>
            </a:r>
          </a:p>
          <a:p>
            <a:pPr marL="342900" indent="-342900">
              <a:lnSpc>
                <a:spcPct val="150000"/>
              </a:lnSpc>
              <a:buFont typeface="Wingdings" panose="05000000000000000000" pitchFamily="2" charset="2"/>
              <a:buChar char="§"/>
            </a:pPr>
            <a:r>
              <a:rPr lang="en-US" sz="2200" dirty="0">
                <a:solidFill>
                  <a:schemeClr val="tx2"/>
                </a:solidFill>
              </a:rPr>
              <a:t>Edit their profile</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Create job posts.</a:t>
            </a:r>
          </a:p>
          <a:p>
            <a:pPr marL="342900" indent="-342900">
              <a:lnSpc>
                <a:spcPct val="150000"/>
              </a:lnSpc>
              <a:buFont typeface="Wingdings" panose="05000000000000000000" pitchFamily="2" charset="2"/>
              <a:buChar char="§"/>
            </a:pPr>
            <a:r>
              <a:rPr lang="en-US" sz="2200" dirty="0" smtClean="0">
                <a:solidFill>
                  <a:schemeClr val="tx2"/>
                </a:solidFill>
              </a:rPr>
              <a:t>Edit and delete job posts.</a:t>
            </a:r>
          </a:p>
          <a:p>
            <a:pPr marL="342900" indent="-342900">
              <a:lnSpc>
                <a:spcPct val="150000"/>
              </a:lnSpc>
              <a:buFont typeface="Wingdings" panose="05000000000000000000" pitchFamily="2" charset="2"/>
              <a:buChar char="§"/>
            </a:pPr>
            <a:r>
              <a:rPr lang="en-US" sz="2200" dirty="0" smtClean="0">
                <a:solidFill>
                  <a:schemeClr val="tx2"/>
                </a:solidFill>
              </a:rPr>
              <a:t>View job report and </a:t>
            </a:r>
            <a:r>
              <a:rPr lang="en-US" sz="2200" dirty="0">
                <a:solidFill>
                  <a:schemeClr val="tx2"/>
                </a:solidFill>
              </a:rPr>
              <a:t>job offer report</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View appliers detail.</a:t>
            </a:r>
          </a:p>
          <a:p>
            <a:pPr marL="342900" indent="-342900">
              <a:lnSpc>
                <a:spcPct val="150000"/>
              </a:lnSpc>
              <a:buFont typeface="Wingdings" panose="05000000000000000000" pitchFamily="2" charset="2"/>
              <a:buChar char="§"/>
            </a:pPr>
            <a:r>
              <a:rPr lang="en-US" sz="2200" dirty="0" smtClean="0">
                <a:solidFill>
                  <a:schemeClr val="tx2"/>
                </a:solidFill>
              </a:rPr>
              <a:t>Download resumes.</a:t>
            </a:r>
          </a:p>
          <a:p>
            <a:pPr marL="342900" indent="-342900">
              <a:lnSpc>
                <a:spcPct val="150000"/>
              </a:lnSpc>
              <a:buFont typeface="Wingdings" panose="05000000000000000000" pitchFamily="2" charset="2"/>
              <a:buChar char="§"/>
            </a:pPr>
            <a:r>
              <a:rPr lang="en-US" sz="2200" dirty="0" smtClean="0">
                <a:solidFill>
                  <a:schemeClr val="tx2"/>
                </a:solidFill>
              </a:rPr>
              <a:t>Accept and Reject the appliers.</a:t>
            </a: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399290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7832" y="450167"/>
            <a:ext cx="2022990" cy="769441"/>
          </a:xfrm>
          <a:prstGeom prst="rect">
            <a:avLst/>
          </a:prstGeom>
        </p:spPr>
        <p:txBody>
          <a:bodyPr wrap="none">
            <a:spAutoFit/>
          </a:bodyPr>
          <a:lstStyle/>
          <a:p>
            <a:r>
              <a:rPr lang="en-US" sz="4400" b="1" dirty="0" smtClean="0">
                <a:solidFill>
                  <a:schemeClr val="tx2"/>
                </a:solidFill>
                <a:latin typeface="+mj-lt"/>
                <a:cs typeface="Times New Roman" panose="02020603050405020304" pitchFamily="18" charset="0"/>
              </a:rPr>
              <a:t>CONT’D</a:t>
            </a:r>
            <a:endParaRPr lang="en-US" sz="4400" b="1" dirty="0">
              <a:solidFill>
                <a:schemeClr val="tx2"/>
              </a:solidFill>
              <a:latin typeface="+mj-lt"/>
            </a:endParaRPr>
          </a:p>
        </p:txBody>
      </p:sp>
      <p:cxnSp>
        <p:nvCxnSpPr>
          <p:cNvPr id="4" name="Straight Connector 3"/>
          <p:cNvCxnSpPr/>
          <p:nvPr/>
        </p:nvCxnSpPr>
        <p:spPr>
          <a:xfrm>
            <a:off x="2706940" y="1219608"/>
            <a:ext cx="2202685"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706940" y="1588701"/>
            <a:ext cx="8867335" cy="5678478"/>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Searching the job offer list with job title.</a:t>
            </a:r>
          </a:p>
          <a:p>
            <a:pPr marL="342900" indent="-342900">
              <a:lnSpc>
                <a:spcPct val="150000"/>
              </a:lnSpc>
              <a:buFont typeface="Wingdings" panose="05000000000000000000" pitchFamily="2" charset="2"/>
              <a:buChar char="§"/>
            </a:pPr>
            <a:r>
              <a:rPr lang="en-US" sz="2200" dirty="0" smtClean="0">
                <a:solidFill>
                  <a:schemeClr val="tx2"/>
                </a:solidFill>
              </a:rPr>
              <a:t>Filtering applier who is accepted or rejected.</a:t>
            </a:r>
          </a:p>
          <a:p>
            <a:pPr marL="342900" indent="-342900">
              <a:lnSpc>
                <a:spcPct val="150000"/>
              </a:lnSpc>
              <a:buFont typeface="Wingdings" panose="05000000000000000000" pitchFamily="2" charset="2"/>
              <a:buChar char="§"/>
            </a:pPr>
            <a:r>
              <a:rPr lang="en-US" sz="2200" dirty="0" smtClean="0">
                <a:solidFill>
                  <a:schemeClr val="tx2"/>
                </a:solidFill>
              </a:rPr>
              <a:t>Activate or deactivate the job posts.</a:t>
            </a:r>
          </a:p>
          <a:p>
            <a:pPr marL="342900" indent="-342900">
              <a:lnSpc>
                <a:spcPct val="150000"/>
              </a:lnSpc>
              <a:buFont typeface="Wingdings" panose="05000000000000000000" pitchFamily="2" charset="2"/>
              <a:buChar char="§"/>
            </a:pPr>
            <a:r>
              <a:rPr lang="en-US" sz="2200" dirty="0" smtClean="0">
                <a:solidFill>
                  <a:schemeClr val="tx2"/>
                </a:solidFill>
              </a:rPr>
              <a:t> </a:t>
            </a:r>
            <a:r>
              <a:rPr lang="en-US" sz="2200" dirty="0">
                <a:solidFill>
                  <a:schemeClr val="tx2"/>
                </a:solidFill>
              </a:rPr>
              <a:t>Send Email to admin</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Reset password.</a:t>
            </a: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373555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7832" y="450167"/>
            <a:ext cx="4140877" cy="769441"/>
          </a:xfrm>
          <a:prstGeom prst="rect">
            <a:avLst/>
          </a:prstGeom>
        </p:spPr>
        <p:txBody>
          <a:bodyPr wrap="none">
            <a:spAutoFit/>
          </a:bodyPr>
          <a:lstStyle/>
          <a:p>
            <a:r>
              <a:rPr lang="en-US" sz="4400" b="1" dirty="0" smtClean="0">
                <a:solidFill>
                  <a:schemeClr val="tx2"/>
                </a:solidFill>
              </a:rPr>
              <a:t>ADMIN MODULE</a:t>
            </a:r>
            <a:endParaRPr lang="en-US" sz="4400" b="1" dirty="0">
              <a:solidFill>
                <a:schemeClr val="tx2"/>
              </a:solidFill>
            </a:endParaRPr>
          </a:p>
        </p:txBody>
      </p:sp>
      <p:cxnSp>
        <p:nvCxnSpPr>
          <p:cNvPr id="4" name="Straight Connector 3"/>
          <p:cNvCxnSpPr/>
          <p:nvPr/>
        </p:nvCxnSpPr>
        <p:spPr>
          <a:xfrm>
            <a:off x="2706940" y="1219608"/>
            <a:ext cx="403176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706940" y="1588701"/>
            <a:ext cx="8867335" cy="2123658"/>
          </a:xfrm>
          <a:prstGeom prst="rect">
            <a:avLst/>
          </a:prstGeom>
        </p:spPr>
        <p:txBody>
          <a:bodyPr wrap="square">
            <a:spAutoFit/>
          </a:bodyPr>
          <a:lstStyle/>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
        <p:nvSpPr>
          <p:cNvPr id="7" name="Rectangle 6"/>
          <p:cNvSpPr/>
          <p:nvPr/>
        </p:nvSpPr>
        <p:spPr>
          <a:xfrm>
            <a:off x="2597832" y="1588700"/>
            <a:ext cx="8698525" cy="517064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View total amount of job seekers, companies and jobs.</a:t>
            </a:r>
          </a:p>
          <a:p>
            <a:pPr marL="342900" indent="-342900">
              <a:lnSpc>
                <a:spcPct val="150000"/>
              </a:lnSpc>
              <a:buFont typeface="Wingdings" panose="05000000000000000000" pitchFamily="2" charset="2"/>
              <a:buChar char="§"/>
            </a:pPr>
            <a:r>
              <a:rPr lang="en-US" sz="2200" dirty="0" smtClean="0">
                <a:solidFill>
                  <a:schemeClr val="tx2"/>
                </a:solidFill>
              </a:rPr>
              <a:t>View weekly charts of job seekers and companies.</a:t>
            </a:r>
          </a:p>
          <a:p>
            <a:pPr marL="342900" indent="-342900">
              <a:lnSpc>
                <a:spcPct val="150000"/>
              </a:lnSpc>
              <a:buFont typeface="Wingdings" panose="05000000000000000000" pitchFamily="2" charset="2"/>
              <a:buChar char="§"/>
            </a:pPr>
            <a:r>
              <a:rPr lang="en-US" sz="2200" dirty="0" smtClean="0">
                <a:solidFill>
                  <a:schemeClr val="tx2"/>
                </a:solidFill>
              </a:rPr>
              <a:t>Create, Edit, Delete countries, job types,  skills, positions, and specializations.</a:t>
            </a:r>
          </a:p>
          <a:p>
            <a:pPr marL="342900" indent="-342900">
              <a:lnSpc>
                <a:spcPct val="150000"/>
              </a:lnSpc>
              <a:buFont typeface="Wingdings" panose="05000000000000000000" pitchFamily="2" charset="2"/>
              <a:buChar char="§"/>
            </a:pPr>
            <a:r>
              <a:rPr lang="en-US" sz="2200" dirty="0" smtClean="0">
                <a:solidFill>
                  <a:schemeClr val="tx2"/>
                </a:solidFill>
              </a:rPr>
              <a:t>View job report, job seeker report, company report and job offer report.</a:t>
            </a:r>
          </a:p>
          <a:p>
            <a:pPr marL="342900" indent="-342900">
              <a:lnSpc>
                <a:spcPct val="150000"/>
              </a:lnSpc>
              <a:buFont typeface="Wingdings" panose="05000000000000000000" pitchFamily="2" charset="2"/>
              <a:buChar char="§"/>
            </a:pPr>
            <a:r>
              <a:rPr lang="en-US" sz="2200" dirty="0" smtClean="0">
                <a:solidFill>
                  <a:schemeClr val="tx2"/>
                </a:solidFill>
              </a:rPr>
              <a:t>Search job offer list by company name and job title.</a:t>
            </a:r>
          </a:p>
          <a:p>
            <a:pPr marL="342900" indent="-342900">
              <a:lnSpc>
                <a:spcPct val="150000"/>
              </a:lnSpc>
              <a:buFont typeface="Wingdings" panose="05000000000000000000" pitchFamily="2" charset="2"/>
              <a:buChar char="§"/>
            </a:pPr>
            <a:r>
              <a:rPr lang="en-US" sz="2200" dirty="0" smtClean="0">
                <a:solidFill>
                  <a:schemeClr val="tx2"/>
                </a:solidFill>
              </a:rPr>
              <a:t>Filtering appliers who is accepted and rejected.</a:t>
            </a:r>
          </a:p>
          <a:p>
            <a:pPr marL="342900" indent="-342900">
              <a:lnSpc>
                <a:spcPct val="150000"/>
              </a:lnSpc>
              <a:buFont typeface="Wingdings" panose="05000000000000000000" pitchFamily="2" charset="2"/>
              <a:buChar char="§"/>
            </a:pPr>
            <a:r>
              <a:rPr lang="en-US" sz="2200" dirty="0" smtClean="0">
                <a:solidFill>
                  <a:schemeClr val="tx2"/>
                </a:solidFill>
              </a:rPr>
              <a:t>Sending email to </a:t>
            </a:r>
            <a:r>
              <a:rPr lang="en-US" sz="2200" dirty="0">
                <a:solidFill>
                  <a:schemeClr val="tx2"/>
                </a:solidFill>
              </a:rPr>
              <a:t>appliers who is accepted and </a:t>
            </a:r>
            <a:r>
              <a:rPr lang="en-US" sz="2200" dirty="0" smtClean="0">
                <a:solidFill>
                  <a:schemeClr val="tx2"/>
                </a:solidFill>
              </a:rPr>
              <a:t>rejected with specific company name and job title.</a:t>
            </a:r>
          </a:p>
          <a:p>
            <a:pPr marL="342900" indent="-342900">
              <a:lnSpc>
                <a:spcPct val="150000"/>
              </a:lnSpc>
              <a:buFont typeface="Wingdings" panose="05000000000000000000" pitchFamily="2" charset="2"/>
              <a:buChar char="§"/>
            </a:pPr>
            <a:endParaRPr lang="en-US" sz="2200" dirty="0">
              <a:solidFill>
                <a:schemeClr val="tx2"/>
              </a:solidFill>
            </a:endParaRPr>
          </a:p>
        </p:txBody>
      </p:sp>
    </p:spTree>
    <p:extLst>
      <p:ext uri="{BB962C8B-B14F-4D97-AF65-F5344CB8AC3E}">
        <p14:creationId xmlns:p14="http://schemas.microsoft.com/office/powerpoint/2010/main" val="70292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3949" y="2208628"/>
            <a:ext cx="8190960" cy="769441"/>
          </a:xfrm>
          <a:prstGeom prst="rect">
            <a:avLst/>
          </a:prstGeom>
        </p:spPr>
        <p:txBody>
          <a:bodyPr wrap="none">
            <a:spAutoFit/>
          </a:bodyPr>
          <a:lstStyle/>
          <a:p>
            <a:r>
              <a:rPr lang="en-US" sz="4400" b="1" dirty="0" smtClean="0">
                <a:solidFill>
                  <a:schemeClr val="tx2"/>
                </a:solidFill>
              </a:rPr>
              <a:t>PROJECT DETAILS &amp; SCREENSHOTS</a:t>
            </a:r>
            <a:endParaRPr lang="en-US" sz="4400" b="1" dirty="0">
              <a:solidFill>
                <a:schemeClr val="tx2"/>
              </a:solidFill>
            </a:endParaRPr>
          </a:p>
        </p:txBody>
      </p:sp>
      <p:cxnSp>
        <p:nvCxnSpPr>
          <p:cNvPr id="6" name="Straight Connector 5"/>
          <p:cNvCxnSpPr/>
          <p:nvPr/>
        </p:nvCxnSpPr>
        <p:spPr>
          <a:xfrm flipV="1">
            <a:off x="607660" y="2978069"/>
            <a:ext cx="8127249" cy="23854"/>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446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06973" y="156754"/>
            <a:ext cx="3697793" cy="64530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006989" y="675250"/>
            <a:ext cx="3050579" cy="769441"/>
          </a:xfrm>
          <a:prstGeom prst="rect">
            <a:avLst/>
          </a:prstGeom>
        </p:spPr>
        <p:txBody>
          <a:bodyPr wrap="none">
            <a:spAutoFit/>
          </a:bodyPr>
          <a:lstStyle/>
          <a:p>
            <a:r>
              <a:rPr lang="en-US" sz="4400" b="1" dirty="0" smtClean="0">
                <a:solidFill>
                  <a:schemeClr val="tx2"/>
                </a:solidFill>
              </a:rPr>
              <a:t>HOME PAGE</a:t>
            </a:r>
            <a:endParaRPr lang="en-US" sz="4400" b="1" dirty="0">
              <a:solidFill>
                <a:schemeClr val="tx2"/>
              </a:solidFill>
            </a:endParaRPr>
          </a:p>
        </p:txBody>
      </p:sp>
      <p:cxnSp>
        <p:nvCxnSpPr>
          <p:cNvPr id="7" name="Straight Connector 6"/>
          <p:cNvCxnSpPr/>
          <p:nvPr/>
        </p:nvCxnSpPr>
        <p:spPr>
          <a:xfrm>
            <a:off x="2103120" y="1444691"/>
            <a:ext cx="295186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2006989" y="2061957"/>
            <a:ext cx="6096000" cy="1697068"/>
          </a:xfrm>
          <a:prstGeom prst="rect">
            <a:avLst/>
          </a:prstGeom>
        </p:spPr>
        <p:txBody>
          <a:bodyPr>
            <a:spAutoFit/>
          </a:bodyPr>
          <a:lstStyle/>
          <a:p>
            <a:pPr marL="342900" indent="-342900">
              <a:lnSpc>
                <a:spcPct val="150000"/>
              </a:lnSpc>
              <a:buFont typeface="Wingdings" panose="05000000000000000000" pitchFamily="2" charset="2"/>
              <a:buChar char="§"/>
            </a:pPr>
            <a:r>
              <a:rPr lang="en-US" sz="2400" dirty="0" smtClean="0">
                <a:solidFill>
                  <a:schemeClr val="tx2"/>
                </a:solidFill>
              </a:rPr>
              <a:t>When you first enter our website, you will see our home page. You will see about our website, our services and feedbacks.</a:t>
            </a:r>
            <a:endParaRPr lang="en-US" sz="2400" dirty="0">
              <a:solidFill>
                <a:schemeClr val="tx2"/>
              </a:solidFill>
            </a:endParaRPr>
          </a:p>
        </p:txBody>
      </p:sp>
    </p:spTree>
    <p:extLst>
      <p:ext uri="{BB962C8B-B14F-4D97-AF65-F5344CB8AC3E}">
        <p14:creationId xmlns:p14="http://schemas.microsoft.com/office/powerpoint/2010/main" val="206332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0301" y="915406"/>
            <a:ext cx="5233181" cy="5746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4496971" y="0"/>
            <a:ext cx="3694986" cy="769441"/>
          </a:xfrm>
          <a:prstGeom prst="rect">
            <a:avLst/>
          </a:prstGeom>
        </p:spPr>
        <p:txBody>
          <a:bodyPr wrap="none">
            <a:spAutoFit/>
          </a:bodyPr>
          <a:lstStyle/>
          <a:p>
            <a:r>
              <a:rPr lang="en-US" sz="4400" b="1" dirty="0" smtClean="0">
                <a:solidFill>
                  <a:schemeClr val="tx2"/>
                </a:solidFill>
              </a:rPr>
              <a:t>FIND JOB PAGE</a:t>
            </a:r>
            <a:endParaRPr lang="en-US" sz="4400" b="1" dirty="0">
              <a:solidFill>
                <a:schemeClr val="tx2"/>
              </a:solidFill>
            </a:endParaRPr>
          </a:p>
        </p:txBody>
      </p:sp>
      <p:cxnSp>
        <p:nvCxnSpPr>
          <p:cNvPr id="8" name="Straight Connector 7"/>
          <p:cNvCxnSpPr/>
          <p:nvPr/>
        </p:nvCxnSpPr>
        <p:spPr>
          <a:xfrm>
            <a:off x="4551525" y="769441"/>
            <a:ext cx="358587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5931876" y="1399417"/>
            <a:ext cx="6260123" cy="2862322"/>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Displaying all job posts. You can see detail of job post by clicking view button.</a:t>
            </a:r>
          </a:p>
          <a:p>
            <a:pPr marL="342900" indent="-342900">
              <a:lnSpc>
                <a:spcPct val="150000"/>
              </a:lnSpc>
              <a:buFont typeface="Wingdings" panose="05000000000000000000" pitchFamily="2" charset="2"/>
              <a:buChar char="§"/>
            </a:pPr>
            <a:r>
              <a:rPr lang="en-US" sz="2400" dirty="0" smtClean="0">
                <a:solidFill>
                  <a:schemeClr val="tx2"/>
                </a:solidFill>
              </a:rPr>
              <a:t>Users can search job posts by choosing dropdown list(country, position, type,</a:t>
            </a:r>
          </a:p>
          <a:p>
            <a:pPr>
              <a:lnSpc>
                <a:spcPct val="150000"/>
              </a:lnSpc>
            </a:pPr>
            <a:r>
              <a:rPr lang="en-US" sz="2400" dirty="0">
                <a:solidFill>
                  <a:schemeClr val="tx2"/>
                </a:solidFill>
              </a:rPr>
              <a:t> </a:t>
            </a:r>
            <a:r>
              <a:rPr lang="en-US" sz="2400" dirty="0" smtClean="0">
                <a:solidFill>
                  <a:schemeClr val="tx2"/>
                </a:solidFill>
              </a:rPr>
              <a:t>    specialization) and filter with specific criteria. </a:t>
            </a:r>
            <a:endParaRPr lang="en-US" sz="2400" dirty="0">
              <a:solidFill>
                <a:schemeClr val="tx2"/>
              </a:solidFill>
            </a:endParaRPr>
          </a:p>
        </p:txBody>
      </p:sp>
    </p:spTree>
    <p:extLst>
      <p:ext uri="{BB962C8B-B14F-4D97-AF65-F5344CB8AC3E}">
        <p14:creationId xmlns:p14="http://schemas.microsoft.com/office/powerpoint/2010/main" val="203393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73414" y="0"/>
            <a:ext cx="4153958" cy="769441"/>
          </a:xfrm>
          <a:prstGeom prst="rect">
            <a:avLst/>
          </a:prstGeom>
        </p:spPr>
        <p:txBody>
          <a:bodyPr wrap="none">
            <a:spAutoFit/>
          </a:bodyPr>
          <a:lstStyle/>
          <a:p>
            <a:r>
              <a:rPr lang="en-US" sz="4400" b="1" dirty="0" smtClean="0">
                <a:solidFill>
                  <a:schemeClr val="tx2"/>
                </a:solidFill>
              </a:rPr>
              <a:t>JOB DETAIL PAGE</a:t>
            </a:r>
            <a:endParaRPr lang="en-US" sz="4400" b="1" dirty="0">
              <a:solidFill>
                <a:schemeClr val="tx2"/>
              </a:solidFill>
            </a:endParaRPr>
          </a:p>
        </p:txBody>
      </p:sp>
      <p:cxnSp>
        <p:nvCxnSpPr>
          <p:cNvPr id="4" name="Straight Connector 3"/>
          <p:cNvCxnSpPr/>
          <p:nvPr/>
        </p:nvCxnSpPr>
        <p:spPr>
          <a:xfrm>
            <a:off x="4282522" y="769441"/>
            <a:ext cx="404485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5931876" y="1399417"/>
            <a:ext cx="6260123" cy="1143070"/>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Showing details of job and information about company of this job.</a:t>
            </a:r>
            <a:endParaRPr lang="en-US" sz="2400" dirty="0">
              <a:solidFill>
                <a:schemeClr val="tx2"/>
              </a:solidFill>
            </a:endParaRPr>
          </a:p>
        </p:txBody>
      </p:sp>
      <p:pic>
        <p:nvPicPr>
          <p:cNvPr id="6" name="Picture 5"/>
          <p:cNvPicPr>
            <a:picLocks noChangeAspect="1"/>
          </p:cNvPicPr>
          <p:nvPr/>
        </p:nvPicPr>
        <p:blipFill>
          <a:blip r:embed="rId2"/>
          <a:stretch>
            <a:fillRect/>
          </a:stretch>
        </p:blipFill>
        <p:spPr>
          <a:xfrm>
            <a:off x="186963" y="1151222"/>
            <a:ext cx="5599884" cy="4909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624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85626" y="14731"/>
            <a:ext cx="6471138" cy="769441"/>
          </a:xfrm>
          <a:prstGeom prst="rect">
            <a:avLst/>
          </a:prstGeom>
        </p:spPr>
        <p:txBody>
          <a:bodyPr wrap="square">
            <a:spAutoFit/>
          </a:bodyPr>
          <a:lstStyle/>
          <a:p>
            <a:r>
              <a:rPr lang="en-US" sz="4400" b="1" dirty="0" smtClean="0">
                <a:solidFill>
                  <a:schemeClr val="tx2"/>
                </a:solidFill>
              </a:rPr>
              <a:t>JOB SEEKER REGISTRATION</a:t>
            </a:r>
            <a:endParaRPr lang="en-US" sz="4400" b="1" dirty="0">
              <a:solidFill>
                <a:schemeClr val="tx2"/>
              </a:solidFill>
            </a:endParaRPr>
          </a:p>
        </p:txBody>
      </p:sp>
      <p:cxnSp>
        <p:nvCxnSpPr>
          <p:cNvPr id="4" name="Straight Connector 3"/>
          <p:cNvCxnSpPr/>
          <p:nvPr/>
        </p:nvCxnSpPr>
        <p:spPr>
          <a:xfrm>
            <a:off x="3561472" y="643273"/>
            <a:ext cx="6119446" cy="14068"/>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6079354" y="1680444"/>
            <a:ext cx="5736878" cy="1697068"/>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At this page, job seeker has to fill his profile and upload his resume.</a:t>
            </a:r>
          </a:p>
          <a:p>
            <a:pPr marL="342900" indent="-342900">
              <a:lnSpc>
                <a:spcPct val="150000"/>
              </a:lnSpc>
              <a:buFont typeface="Wingdings" panose="05000000000000000000" pitchFamily="2" charset="2"/>
              <a:buChar char="§"/>
            </a:pPr>
            <a:r>
              <a:rPr lang="en-US" sz="2400" dirty="0" smtClean="0">
                <a:solidFill>
                  <a:schemeClr val="tx2"/>
                </a:solidFill>
              </a:rPr>
              <a:t>He also need to fill email and password.</a:t>
            </a:r>
            <a:endParaRPr lang="en-US" sz="2400" dirty="0">
              <a:solidFill>
                <a:schemeClr val="tx2"/>
              </a:solidFill>
            </a:endParaRPr>
          </a:p>
        </p:txBody>
      </p:sp>
      <p:pic>
        <p:nvPicPr>
          <p:cNvPr id="6" name="Picture 5"/>
          <p:cNvPicPr>
            <a:picLocks noChangeAspect="1"/>
          </p:cNvPicPr>
          <p:nvPr/>
        </p:nvPicPr>
        <p:blipFill>
          <a:blip r:embed="rId2"/>
          <a:stretch>
            <a:fillRect/>
          </a:stretch>
        </p:blipFill>
        <p:spPr>
          <a:xfrm>
            <a:off x="267680" y="1013878"/>
            <a:ext cx="5702046" cy="5527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97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4949" y="957214"/>
            <a:ext cx="3579222" cy="5672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3041360" y="187773"/>
            <a:ext cx="6182205" cy="769441"/>
          </a:xfrm>
          <a:prstGeom prst="rect">
            <a:avLst/>
          </a:prstGeom>
        </p:spPr>
        <p:txBody>
          <a:bodyPr wrap="none">
            <a:spAutoFit/>
          </a:bodyPr>
          <a:lstStyle/>
          <a:p>
            <a:r>
              <a:rPr lang="en-US" sz="4400" b="1" dirty="0" smtClean="0">
                <a:solidFill>
                  <a:schemeClr val="tx2"/>
                </a:solidFill>
              </a:rPr>
              <a:t>COMPANY REGISTRATION</a:t>
            </a:r>
            <a:endParaRPr lang="en-US" sz="4400" b="1" dirty="0">
              <a:solidFill>
                <a:schemeClr val="tx2"/>
              </a:solidFill>
            </a:endParaRPr>
          </a:p>
        </p:txBody>
      </p:sp>
      <p:cxnSp>
        <p:nvCxnSpPr>
          <p:cNvPr id="5" name="Straight Connector 4"/>
          <p:cNvCxnSpPr/>
          <p:nvPr/>
        </p:nvCxnSpPr>
        <p:spPr>
          <a:xfrm>
            <a:off x="3223423" y="849564"/>
            <a:ext cx="5836171" cy="8565"/>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4756991" y="1483497"/>
            <a:ext cx="5736878" cy="175432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At this page, companies has to fill their profile. They also need to fill email and password.</a:t>
            </a:r>
            <a:endParaRPr lang="en-US" sz="2400" dirty="0">
              <a:solidFill>
                <a:schemeClr val="tx2"/>
              </a:solidFill>
            </a:endParaRPr>
          </a:p>
        </p:txBody>
      </p:sp>
    </p:spTree>
    <p:extLst>
      <p:ext uri="{BB962C8B-B14F-4D97-AF65-F5344CB8AC3E}">
        <p14:creationId xmlns:p14="http://schemas.microsoft.com/office/powerpoint/2010/main" val="251293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23046" y="187773"/>
            <a:ext cx="3253198" cy="769441"/>
          </a:xfrm>
          <a:prstGeom prst="rect">
            <a:avLst/>
          </a:prstGeom>
        </p:spPr>
        <p:txBody>
          <a:bodyPr wrap="none">
            <a:spAutoFit/>
          </a:bodyPr>
          <a:lstStyle/>
          <a:p>
            <a:r>
              <a:rPr lang="en-US" sz="4400" b="1" dirty="0" smtClean="0">
                <a:solidFill>
                  <a:schemeClr val="tx2"/>
                </a:solidFill>
              </a:rPr>
              <a:t>LOGIN FORM</a:t>
            </a:r>
            <a:endParaRPr lang="en-US" sz="4400" b="1" dirty="0">
              <a:solidFill>
                <a:schemeClr val="tx2"/>
              </a:solidFill>
            </a:endParaRPr>
          </a:p>
        </p:txBody>
      </p:sp>
      <p:cxnSp>
        <p:nvCxnSpPr>
          <p:cNvPr id="5" name="Straight Connector 4"/>
          <p:cNvCxnSpPr/>
          <p:nvPr/>
        </p:nvCxnSpPr>
        <p:spPr>
          <a:xfrm flipV="1">
            <a:off x="4405109" y="829994"/>
            <a:ext cx="2952294" cy="1957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5375970" y="1483497"/>
            <a:ext cx="5736878" cy="3416320"/>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At this page, users need to fill email and password to sign in.</a:t>
            </a:r>
          </a:p>
          <a:p>
            <a:pPr marL="342900" indent="-342900">
              <a:lnSpc>
                <a:spcPct val="150000"/>
              </a:lnSpc>
              <a:buFont typeface="Wingdings" panose="05000000000000000000" pitchFamily="2" charset="2"/>
              <a:buChar char="§"/>
            </a:pPr>
            <a:r>
              <a:rPr lang="en-US" sz="2400" dirty="0" smtClean="0">
                <a:solidFill>
                  <a:schemeClr val="tx2"/>
                </a:solidFill>
              </a:rPr>
              <a:t>Users has to choose which role before logging in.</a:t>
            </a:r>
          </a:p>
          <a:p>
            <a:pPr marL="342900" indent="-342900">
              <a:lnSpc>
                <a:spcPct val="150000"/>
              </a:lnSpc>
              <a:buFont typeface="Wingdings" panose="05000000000000000000" pitchFamily="2" charset="2"/>
              <a:buChar char="§"/>
            </a:pPr>
            <a:r>
              <a:rPr lang="en-US" sz="2400" dirty="0">
                <a:solidFill>
                  <a:schemeClr val="tx2"/>
                </a:solidFill>
              </a:rPr>
              <a:t>T</a:t>
            </a:r>
            <a:r>
              <a:rPr lang="en-US" sz="2400" dirty="0" smtClean="0">
                <a:solidFill>
                  <a:schemeClr val="tx2"/>
                </a:solidFill>
              </a:rPr>
              <a:t>hey can reset their password through forgot password link.</a:t>
            </a:r>
            <a:endParaRPr lang="en-US" sz="2400" dirty="0">
              <a:solidFill>
                <a:schemeClr val="tx2"/>
              </a:solidFill>
            </a:endParaRPr>
          </a:p>
        </p:txBody>
      </p:sp>
      <p:pic>
        <p:nvPicPr>
          <p:cNvPr id="2" name="Picture 1"/>
          <p:cNvPicPr>
            <a:picLocks noChangeAspect="1"/>
          </p:cNvPicPr>
          <p:nvPr/>
        </p:nvPicPr>
        <p:blipFill>
          <a:blip r:embed="rId2"/>
          <a:stretch>
            <a:fillRect/>
          </a:stretch>
        </p:blipFill>
        <p:spPr>
          <a:xfrm>
            <a:off x="217230" y="1491785"/>
            <a:ext cx="5067300" cy="4219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19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solidFill>
              </a:rPr>
              <a:t>Group members</a:t>
            </a:r>
            <a:endParaRPr lang="en-US" b="1" dirty="0">
              <a:solidFill>
                <a:schemeClr val="tx2"/>
              </a:solidFill>
            </a:endParaRPr>
          </a:p>
        </p:txBody>
      </p:sp>
      <p:sp>
        <p:nvSpPr>
          <p:cNvPr id="3" name="Content Placeholder 2"/>
          <p:cNvSpPr>
            <a:spLocks noGrp="1"/>
          </p:cNvSpPr>
          <p:nvPr>
            <p:ph idx="1"/>
          </p:nvPr>
        </p:nvSpPr>
        <p:spPr/>
        <p:txBody>
          <a:bodyPr/>
          <a:lstStyle/>
          <a:p>
            <a:r>
              <a:rPr lang="en-US" dirty="0" smtClean="0">
                <a:solidFill>
                  <a:schemeClr val="tx2"/>
                </a:solidFill>
              </a:rPr>
              <a:t>Mg Ye Htet Aung</a:t>
            </a:r>
            <a:endParaRPr lang="en-US" dirty="0">
              <a:solidFill>
                <a:schemeClr val="tx2"/>
              </a:solidFill>
            </a:endParaRPr>
          </a:p>
          <a:p>
            <a:r>
              <a:rPr lang="en-US" dirty="0" smtClean="0">
                <a:solidFill>
                  <a:schemeClr val="tx2"/>
                </a:solidFill>
              </a:rPr>
              <a:t>Mg Myo Min Htay</a:t>
            </a:r>
            <a:endParaRPr lang="en-US" dirty="0">
              <a:solidFill>
                <a:schemeClr val="tx2"/>
              </a:solidFill>
            </a:endParaRPr>
          </a:p>
        </p:txBody>
      </p:sp>
      <p:cxnSp>
        <p:nvCxnSpPr>
          <p:cNvPr id="4" name="Straight Connector 3"/>
          <p:cNvCxnSpPr/>
          <p:nvPr/>
        </p:nvCxnSpPr>
        <p:spPr>
          <a:xfrm>
            <a:off x="2066109" y="1676400"/>
            <a:ext cx="4306556"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23046" y="187773"/>
            <a:ext cx="5987986" cy="769441"/>
          </a:xfrm>
          <a:prstGeom prst="rect">
            <a:avLst/>
          </a:prstGeom>
        </p:spPr>
        <p:txBody>
          <a:bodyPr wrap="none">
            <a:spAutoFit/>
          </a:bodyPr>
          <a:lstStyle/>
          <a:p>
            <a:r>
              <a:rPr lang="en-US" sz="4400" b="1" dirty="0" smtClean="0">
                <a:solidFill>
                  <a:schemeClr val="tx2"/>
                </a:solidFill>
              </a:rPr>
              <a:t>RESET PASSWORD FORM</a:t>
            </a:r>
            <a:endParaRPr lang="en-US" sz="4400" b="1" dirty="0">
              <a:solidFill>
                <a:schemeClr val="tx2"/>
              </a:solidFill>
            </a:endParaRPr>
          </a:p>
        </p:txBody>
      </p:sp>
      <p:cxnSp>
        <p:nvCxnSpPr>
          <p:cNvPr id="5" name="Straight Connector 4"/>
          <p:cNvCxnSpPr/>
          <p:nvPr/>
        </p:nvCxnSpPr>
        <p:spPr>
          <a:xfrm>
            <a:off x="4376325" y="929690"/>
            <a:ext cx="568142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2"/>
          <a:stretch>
            <a:fillRect/>
          </a:stretch>
        </p:blipFill>
        <p:spPr>
          <a:xfrm>
            <a:off x="105801" y="1096072"/>
            <a:ext cx="4817892" cy="2688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4923693" y="1237466"/>
            <a:ext cx="6096000" cy="2123658"/>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a:solidFill>
                  <a:schemeClr val="tx2"/>
                </a:solidFill>
              </a:rPr>
              <a:t>At this page, users need to fill </a:t>
            </a:r>
            <a:r>
              <a:rPr lang="en-US" sz="2200" dirty="0" smtClean="0">
                <a:solidFill>
                  <a:schemeClr val="tx2"/>
                </a:solidFill>
              </a:rPr>
              <a:t>their email and choose their role to reset password.</a:t>
            </a:r>
          </a:p>
          <a:p>
            <a:pPr marL="342900" indent="-342900">
              <a:lnSpc>
                <a:spcPct val="150000"/>
              </a:lnSpc>
              <a:buFont typeface="Wingdings" panose="05000000000000000000" pitchFamily="2" charset="2"/>
              <a:buChar char="§"/>
            </a:pPr>
            <a:r>
              <a:rPr lang="en-US" sz="2200" dirty="0" smtClean="0">
                <a:solidFill>
                  <a:schemeClr val="tx2"/>
                </a:solidFill>
              </a:rPr>
              <a:t>Then, we send reset password page link to users by using email.</a:t>
            </a:r>
            <a:endParaRPr lang="en-US" sz="2200" dirty="0">
              <a:solidFill>
                <a:schemeClr val="tx2"/>
              </a:solidFill>
            </a:endParaRPr>
          </a:p>
        </p:txBody>
      </p:sp>
      <p:pic>
        <p:nvPicPr>
          <p:cNvPr id="11" name="Picture 10"/>
          <p:cNvPicPr>
            <a:picLocks noChangeAspect="1"/>
          </p:cNvPicPr>
          <p:nvPr/>
        </p:nvPicPr>
        <p:blipFill>
          <a:blip r:embed="rId3"/>
          <a:stretch>
            <a:fillRect/>
          </a:stretch>
        </p:blipFill>
        <p:spPr>
          <a:xfrm>
            <a:off x="105801" y="3923067"/>
            <a:ext cx="4817892" cy="2771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4979964" y="4282163"/>
            <a:ext cx="6096000" cy="1055545"/>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smtClean="0">
                <a:solidFill>
                  <a:schemeClr val="tx2"/>
                </a:solidFill>
              </a:rPr>
              <a:t>When you reach reset password page, you can reset your old password with new password. </a:t>
            </a:r>
            <a:endParaRPr lang="en-US" sz="2200" dirty="0">
              <a:solidFill>
                <a:schemeClr val="tx2"/>
              </a:solidFill>
            </a:endParaRPr>
          </a:p>
        </p:txBody>
      </p:sp>
    </p:spTree>
    <p:extLst>
      <p:ext uri="{BB962C8B-B14F-4D97-AF65-F5344CB8AC3E}">
        <p14:creationId xmlns:p14="http://schemas.microsoft.com/office/powerpoint/2010/main" val="30667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964116" cy="769441"/>
          </a:xfrm>
          <a:prstGeom prst="rect">
            <a:avLst/>
          </a:prstGeom>
        </p:spPr>
        <p:txBody>
          <a:bodyPr wrap="none">
            <a:spAutoFit/>
          </a:bodyPr>
          <a:lstStyle/>
          <a:p>
            <a:r>
              <a:rPr lang="en-US" sz="4400" b="1" dirty="0" smtClean="0">
                <a:solidFill>
                  <a:schemeClr val="tx2"/>
                </a:solidFill>
              </a:rPr>
              <a:t>JOB SEEKER PROFILE</a:t>
            </a:r>
            <a:endParaRPr lang="en-US" sz="4400" b="1" dirty="0">
              <a:solidFill>
                <a:schemeClr val="tx2"/>
              </a:solidFill>
            </a:endParaRPr>
          </a:p>
        </p:txBody>
      </p:sp>
      <p:cxnSp>
        <p:nvCxnSpPr>
          <p:cNvPr id="5" name="Straight Connector 4"/>
          <p:cNvCxnSpPr/>
          <p:nvPr/>
        </p:nvCxnSpPr>
        <p:spPr>
          <a:xfrm>
            <a:off x="3543777" y="769441"/>
            <a:ext cx="4964116"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213850" y="1273773"/>
            <a:ext cx="5019352" cy="40036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620886" y="1273773"/>
            <a:ext cx="6096000" cy="1107996"/>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seekers can see and edit their profile detail at this page.</a:t>
            </a:r>
            <a:endParaRPr lang="en-US" sz="2200" dirty="0">
              <a:solidFill>
                <a:schemeClr val="tx2"/>
              </a:solidFill>
            </a:endParaRPr>
          </a:p>
        </p:txBody>
      </p:sp>
    </p:spTree>
    <p:extLst>
      <p:ext uri="{BB962C8B-B14F-4D97-AF65-F5344CB8AC3E}">
        <p14:creationId xmlns:p14="http://schemas.microsoft.com/office/powerpoint/2010/main" val="275670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518929" cy="769441"/>
          </a:xfrm>
          <a:prstGeom prst="rect">
            <a:avLst/>
          </a:prstGeom>
        </p:spPr>
        <p:txBody>
          <a:bodyPr wrap="none">
            <a:spAutoFit/>
          </a:bodyPr>
          <a:lstStyle/>
          <a:p>
            <a:r>
              <a:rPr lang="en-US" sz="4400" b="1" dirty="0" smtClean="0">
                <a:solidFill>
                  <a:schemeClr val="tx2"/>
                </a:solidFill>
              </a:rPr>
              <a:t>APPLIED JOB PAGE</a:t>
            </a:r>
            <a:endParaRPr lang="en-US" sz="4400" b="1" dirty="0">
              <a:solidFill>
                <a:schemeClr val="tx2"/>
              </a:solidFill>
            </a:endParaRPr>
          </a:p>
        </p:txBody>
      </p:sp>
      <p:cxnSp>
        <p:nvCxnSpPr>
          <p:cNvPr id="5" name="Straight Connector 4"/>
          <p:cNvCxnSpPr/>
          <p:nvPr/>
        </p:nvCxnSpPr>
        <p:spPr>
          <a:xfrm>
            <a:off x="3543777" y="769441"/>
            <a:ext cx="439844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2133103" y="1182333"/>
            <a:ext cx="8787446"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seekers can view the history of applied jobs at this page .They can undo the jobs.</a:t>
            </a:r>
            <a:endParaRPr lang="en-US" sz="2200" dirty="0">
              <a:solidFill>
                <a:schemeClr val="tx2"/>
              </a:solidFill>
            </a:endParaRPr>
          </a:p>
        </p:txBody>
      </p:sp>
      <p:pic>
        <p:nvPicPr>
          <p:cNvPr id="2" name="Picture 1"/>
          <p:cNvPicPr>
            <a:picLocks noChangeAspect="1"/>
          </p:cNvPicPr>
          <p:nvPr/>
        </p:nvPicPr>
        <p:blipFill>
          <a:blip r:embed="rId2"/>
          <a:stretch>
            <a:fillRect/>
          </a:stretch>
        </p:blipFill>
        <p:spPr>
          <a:xfrm>
            <a:off x="731351" y="2873037"/>
            <a:ext cx="10493556" cy="2635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205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668457" cy="769441"/>
          </a:xfrm>
          <a:prstGeom prst="rect">
            <a:avLst/>
          </a:prstGeom>
        </p:spPr>
        <p:txBody>
          <a:bodyPr wrap="none">
            <a:spAutoFit/>
          </a:bodyPr>
          <a:lstStyle/>
          <a:p>
            <a:r>
              <a:rPr lang="en-US" sz="4400" b="1" dirty="0" smtClean="0">
                <a:solidFill>
                  <a:schemeClr val="tx2"/>
                </a:solidFill>
              </a:rPr>
              <a:t>COMPANY PROFILE</a:t>
            </a:r>
            <a:endParaRPr lang="en-US" sz="4400" b="1" dirty="0">
              <a:solidFill>
                <a:schemeClr val="tx2"/>
              </a:solidFill>
            </a:endParaRPr>
          </a:p>
        </p:txBody>
      </p:sp>
      <p:cxnSp>
        <p:nvCxnSpPr>
          <p:cNvPr id="5" name="Straight Connector 4"/>
          <p:cNvCxnSpPr/>
          <p:nvPr/>
        </p:nvCxnSpPr>
        <p:spPr>
          <a:xfrm>
            <a:off x="3543777" y="769441"/>
            <a:ext cx="466845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6382885" y="1704847"/>
            <a:ext cx="6066017"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Companies can see and edit </a:t>
            </a:r>
            <a:r>
              <a:rPr lang="en-US" sz="2200" dirty="0">
                <a:solidFill>
                  <a:schemeClr val="tx2"/>
                </a:solidFill>
              </a:rPr>
              <a:t>their profile detail at this page</a:t>
            </a:r>
            <a:r>
              <a:rPr lang="en-US" sz="2200" dirty="0" smtClean="0">
                <a:solidFill>
                  <a:schemeClr val="tx2"/>
                </a:solidFill>
              </a:rPr>
              <a:t>.</a:t>
            </a:r>
            <a:endParaRPr lang="en-US" sz="2200" dirty="0">
              <a:solidFill>
                <a:schemeClr val="tx2"/>
              </a:solidFill>
            </a:endParaRPr>
          </a:p>
        </p:txBody>
      </p:sp>
      <p:pic>
        <p:nvPicPr>
          <p:cNvPr id="6" name="Picture 5"/>
          <p:cNvPicPr>
            <a:picLocks noChangeAspect="1"/>
          </p:cNvPicPr>
          <p:nvPr/>
        </p:nvPicPr>
        <p:blipFill>
          <a:blip r:embed="rId2"/>
          <a:stretch>
            <a:fillRect/>
          </a:stretch>
        </p:blipFill>
        <p:spPr>
          <a:xfrm>
            <a:off x="261258" y="1199246"/>
            <a:ext cx="5786846" cy="4532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621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293227" cy="769441"/>
          </a:xfrm>
          <a:prstGeom prst="rect">
            <a:avLst/>
          </a:prstGeom>
        </p:spPr>
        <p:txBody>
          <a:bodyPr wrap="none">
            <a:spAutoFit/>
          </a:bodyPr>
          <a:lstStyle/>
          <a:p>
            <a:r>
              <a:rPr lang="en-US" sz="4400" b="1" dirty="0" smtClean="0">
                <a:solidFill>
                  <a:schemeClr val="tx2"/>
                </a:solidFill>
              </a:rPr>
              <a:t>CREATE JOB PAGE</a:t>
            </a:r>
            <a:endParaRPr lang="en-US" sz="4400" b="1" dirty="0">
              <a:solidFill>
                <a:schemeClr val="tx2"/>
              </a:solidFill>
            </a:endParaRPr>
          </a:p>
        </p:txBody>
      </p:sp>
      <p:cxnSp>
        <p:nvCxnSpPr>
          <p:cNvPr id="5" name="Straight Connector 4"/>
          <p:cNvCxnSpPr/>
          <p:nvPr/>
        </p:nvCxnSpPr>
        <p:spPr>
          <a:xfrm>
            <a:off x="3644537" y="769441"/>
            <a:ext cx="419246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384268" y="1208459"/>
            <a:ext cx="6066017" cy="1055545"/>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At this page, companies can create their job posts.</a:t>
            </a:r>
            <a:endParaRPr lang="en-US" sz="2200" dirty="0">
              <a:solidFill>
                <a:schemeClr val="tx2"/>
              </a:solidFill>
            </a:endParaRPr>
          </a:p>
        </p:txBody>
      </p:sp>
      <p:pic>
        <p:nvPicPr>
          <p:cNvPr id="3" name="Picture 2"/>
          <p:cNvPicPr>
            <a:picLocks noChangeAspect="1"/>
          </p:cNvPicPr>
          <p:nvPr/>
        </p:nvPicPr>
        <p:blipFill>
          <a:blip r:embed="rId2"/>
          <a:stretch>
            <a:fillRect/>
          </a:stretch>
        </p:blipFill>
        <p:spPr>
          <a:xfrm>
            <a:off x="921204" y="933702"/>
            <a:ext cx="3115219" cy="56107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48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3485891" cy="769441"/>
          </a:xfrm>
          <a:prstGeom prst="rect">
            <a:avLst/>
          </a:prstGeom>
        </p:spPr>
        <p:txBody>
          <a:bodyPr wrap="none">
            <a:spAutoFit/>
          </a:bodyPr>
          <a:lstStyle/>
          <a:p>
            <a:r>
              <a:rPr lang="en-US" sz="4400" b="1" dirty="0" smtClean="0">
                <a:solidFill>
                  <a:schemeClr val="tx2"/>
                </a:solidFill>
              </a:rPr>
              <a:t>JOB LIST PAGE</a:t>
            </a:r>
            <a:endParaRPr lang="en-US" sz="4400" b="1" dirty="0">
              <a:solidFill>
                <a:schemeClr val="tx2"/>
              </a:solidFill>
            </a:endParaRPr>
          </a:p>
        </p:txBody>
      </p:sp>
      <p:cxnSp>
        <p:nvCxnSpPr>
          <p:cNvPr id="5" name="Straight Connector 4"/>
          <p:cNvCxnSpPr/>
          <p:nvPr/>
        </p:nvCxnSpPr>
        <p:spPr>
          <a:xfrm>
            <a:off x="3644537" y="769441"/>
            <a:ext cx="329184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1332412" y="1208459"/>
            <a:ext cx="9117874"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At job list page, companies can view, edit and delete their job posts. They can also search job posts by job title.</a:t>
            </a:r>
            <a:endParaRPr lang="en-US" sz="2200" dirty="0">
              <a:solidFill>
                <a:schemeClr val="tx2"/>
              </a:solidFill>
            </a:endParaRPr>
          </a:p>
        </p:txBody>
      </p:sp>
      <p:pic>
        <p:nvPicPr>
          <p:cNvPr id="7" name="Picture 6"/>
          <p:cNvPicPr>
            <a:picLocks noChangeAspect="1"/>
          </p:cNvPicPr>
          <p:nvPr/>
        </p:nvPicPr>
        <p:blipFill>
          <a:blip r:embed="rId2"/>
          <a:stretch>
            <a:fillRect/>
          </a:stretch>
        </p:blipFill>
        <p:spPr>
          <a:xfrm>
            <a:off x="770298" y="2703021"/>
            <a:ext cx="10476822" cy="37840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383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5537734" cy="769441"/>
          </a:xfrm>
          <a:prstGeom prst="rect">
            <a:avLst/>
          </a:prstGeom>
        </p:spPr>
        <p:txBody>
          <a:bodyPr wrap="none">
            <a:spAutoFit/>
          </a:bodyPr>
          <a:lstStyle/>
          <a:p>
            <a:r>
              <a:rPr lang="en-US" sz="4400" b="1" dirty="0" smtClean="0">
                <a:solidFill>
                  <a:schemeClr val="tx2"/>
                </a:solidFill>
              </a:rPr>
              <a:t>JOB APPLIER LIST PAGE</a:t>
            </a:r>
            <a:endParaRPr lang="en-US" sz="4400" b="1" dirty="0">
              <a:solidFill>
                <a:schemeClr val="tx2"/>
              </a:solidFill>
            </a:endParaRPr>
          </a:p>
        </p:txBody>
      </p:sp>
      <p:cxnSp>
        <p:nvCxnSpPr>
          <p:cNvPr id="5" name="Straight Connector 4"/>
          <p:cNvCxnSpPr/>
          <p:nvPr/>
        </p:nvCxnSpPr>
        <p:spPr>
          <a:xfrm>
            <a:off x="3644537" y="769441"/>
            <a:ext cx="5436974"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1345474" y="769441"/>
            <a:ext cx="9548949" cy="161582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At job applier list page, companies can not only view detail of their applicants but also download their resumes. They can accept or reject the appliers. They can also search with accept or reject button by job title.</a:t>
            </a:r>
            <a:endParaRPr lang="en-US" sz="2200" dirty="0">
              <a:solidFill>
                <a:schemeClr val="tx2"/>
              </a:solidFill>
            </a:endParaRPr>
          </a:p>
        </p:txBody>
      </p:sp>
      <p:pic>
        <p:nvPicPr>
          <p:cNvPr id="3" name="Picture 2"/>
          <p:cNvPicPr>
            <a:picLocks noChangeAspect="1"/>
          </p:cNvPicPr>
          <p:nvPr/>
        </p:nvPicPr>
        <p:blipFill>
          <a:blip r:embed="rId2"/>
          <a:stretch>
            <a:fillRect/>
          </a:stretch>
        </p:blipFill>
        <p:spPr>
          <a:xfrm>
            <a:off x="641984" y="2651761"/>
            <a:ext cx="10720795" cy="3631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9509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996752" cy="769441"/>
          </a:xfrm>
          <a:prstGeom prst="rect">
            <a:avLst/>
          </a:prstGeom>
        </p:spPr>
        <p:txBody>
          <a:bodyPr wrap="none">
            <a:spAutoFit/>
          </a:bodyPr>
          <a:lstStyle/>
          <a:p>
            <a:r>
              <a:rPr lang="en-US" sz="4400" b="1" dirty="0" smtClean="0">
                <a:solidFill>
                  <a:schemeClr val="tx2"/>
                </a:solidFill>
              </a:rPr>
              <a:t>CONTACT TO ADMIN</a:t>
            </a:r>
            <a:endParaRPr lang="en-US" sz="4400" b="1" dirty="0">
              <a:solidFill>
                <a:schemeClr val="tx2"/>
              </a:solidFill>
            </a:endParaRPr>
          </a:p>
        </p:txBody>
      </p:sp>
      <p:cxnSp>
        <p:nvCxnSpPr>
          <p:cNvPr id="5" name="Straight Connector 4"/>
          <p:cNvCxnSpPr/>
          <p:nvPr/>
        </p:nvCxnSpPr>
        <p:spPr>
          <a:xfrm>
            <a:off x="3543777" y="756378"/>
            <a:ext cx="4996752" cy="13063"/>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423456" y="1195397"/>
            <a:ext cx="6066017" cy="60016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Companies can send email to admin at this page.</a:t>
            </a:r>
            <a:endParaRPr lang="en-US" sz="2200" dirty="0">
              <a:solidFill>
                <a:schemeClr val="tx2"/>
              </a:solidFill>
            </a:endParaRPr>
          </a:p>
        </p:txBody>
      </p:sp>
      <p:pic>
        <p:nvPicPr>
          <p:cNvPr id="2" name="Picture 1"/>
          <p:cNvPicPr>
            <a:picLocks noChangeAspect="1"/>
          </p:cNvPicPr>
          <p:nvPr/>
        </p:nvPicPr>
        <p:blipFill>
          <a:blip r:embed="rId2"/>
          <a:stretch>
            <a:fillRect/>
          </a:stretch>
        </p:blipFill>
        <p:spPr>
          <a:xfrm>
            <a:off x="796290" y="1001758"/>
            <a:ext cx="3467100" cy="5429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8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5095049" cy="769441"/>
          </a:xfrm>
          <a:prstGeom prst="rect">
            <a:avLst/>
          </a:prstGeom>
        </p:spPr>
        <p:txBody>
          <a:bodyPr wrap="none">
            <a:spAutoFit/>
          </a:bodyPr>
          <a:lstStyle/>
          <a:p>
            <a:r>
              <a:rPr lang="en-US" sz="4400" b="1" dirty="0" smtClean="0">
                <a:solidFill>
                  <a:schemeClr val="tx2"/>
                </a:solidFill>
              </a:rPr>
              <a:t>ADMIN LOGIN FORM</a:t>
            </a:r>
            <a:endParaRPr lang="en-US" sz="4400" b="1" dirty="0">
              <a:solidFill>
                <a:schemeClr val="tx2"/>
              </a:solidFill>
            </a:endParaRPr>
          </a:p>
        </p:txBody>
      </p:sp>
      <p:cxnSp>
        <p:nvCxnSpPr>
          <p:cNvPr id="5" name="Straight Connector 4"/>
          <p:cNvCxnSpPr/>
          <p:nvPr/>
        </p:nvCxnSpPr>
        <p:spPr>
          <a:xfrm>
            <a:off x="3543777" y="756378"/>
            <a:ext cx="4996752" cy="13063"/>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2"/>
          <a:stretch>
            <a:fillRect/>
          </a:stretch>
        </p:blipFill>
        <p:spPr>
          <a:xfrm>
            <a:off x="1828800" y="1116292"/>
            <a:ext cx="8164285" cy="40696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950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182879"/>
            <a:ext cx="3533340" cy="769441"/>
          </a:xfrm>
          <a:prstGeom prst="rect">
            <a:avLst/>
          </a:prstGeom>
        </p:spPr>
        <p:txBody>
          <a:bodyPr wrap="none">
            <a:spAutoFit/>
          </a:bodyPr>
          <a:lstStyle/>
          <a:p>
            <a:r>
              <a:rPr lang="en-US" sz="4400" b="1" dirty="0" smtClean="0">
                <a:solidFill>
                  <a:schemeClr val="tx2"/>
                </a:solidFill>
              </a:rPr>
              <a:t>ADMIN HOME</a:t>
            </a:r>
            <a:endParaRPr lang="en-US" sz="4400" b="1" dirty="0">
              <a:solidFill>
                <a:schemeClr val="tx2"/>
              </a:solidFill>
            </a:endParaRPr>
          </a:p>
        </p:txBody>
      </p:sp>
      <p:cxnSp>
        <p:nvCxnSpPr>
          <p:cNvPr id="5" name="Straight Connector 4"/>
          <p:cNvCxnSpPr/>
          <p:nvPr/>
        </p:nvCxnSpPr>
        <p:spPr>
          <a:xfrm>
            <a:off x="3543777" y="455932"/>
            <a:ext cx="353334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11" name="Picture 10"/>
          <p:cNvPicPr>
            <a:picLocks noChangeAspect="1"/>
          </p:cNvPicPr>
          <p:nvPr/>
        </p:nvPicPr>
        <p:blipFill>
          <a:blip r:embed="rId2"/>
          <a:stretch>
            <a:fillRect/>
          </a:stretch>
        </p:blipFill>
        <p:spPr>
          <a:xfrm>
            <a:off x="391886" y="4545875"/>
            <a:ext cx="7027818" cy="2312125"/>
          </a:xfrm>
          <a:prstGeom prst="rect">
            <a:avLst/>
          </a:prstGeom>
        </p:spPr>
      </p:pic>
      <p:pic>
        <p:nvPicPr>
          <p:cNvPr id="2" name="Picture 1"/>
          <p:cNvPicPr>
            <a:picLocks noChangeAspect="1"/>
          </p:cNvPicPr>
          <p:nvPr/>
        </p:nvPicPr>
        <p:blipFill>
          <a:blip r:embed="rId3"/>
          <a:stretch>
            <a:fillRect/>
          </a:stretch>
        </p:blipFill>
        <p:spPr>
          <a:xfrm>
            <a:off x="195943" y="522514"/>
            <a:ext cx="11996057" cy="3892732"/>
          </a:xfrm>
          <a:prstGeom prst="rect">
            <a:avLst/>
          </a:prstGeom>
        </p:spPr>
      </p:pic>
    </p:spTree>
    <p:extLst>
      <p:ext uri="{BB962C8B-B14F-4D97-AF65-F5344CB8AC3E}">
        <p14:creationId xmlns:p14="http://schemas.microsoft.com/office/powerpoint/2010/main" val="416553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328" y="187626"/>
            <a:ext cx="4898136" cy="769441"/>
          </a:xfrm>
          <a:prstGeom prst="rect">
            <a:avLst/>
          </a:prstGeom>
        </p:spPr>
        <p:txBody>
          <a:bodyPr wrap="none">
            <a:spAutoFit/>
          </a:bodyPr>
          <a:lstStyle/>
          <a:p>
            <a:r>
              <a:rPr lang="en-US" sz="4400" b="1" dirty="0" smtClean="0">
                <a:solidFill>
                  <a:schemeClr val="tx2"/>
                </a:solidFill>
              </a:rPr>
              <a:t>PROJECT OVERVIEW</a:t>
            </a:r>
            <a:endParaRPr lang="en-US" sz="4400" b="1" dirty="0">
              <a:solidFill>
                <a:schemeClr val="tx2"/>
              </a:solidFill>
            </a:endParaRPr>
          </a:p>
        </p:txBody>
      </p:sp>
      <p:cxnSp>
        <p:nvCxnSpPr>
          <p:cNvPr id="3" name="Straight Connector 2"/>
          <p:cNvCxnSpPr/>
          <p:nvPr/>
        </p:nvCxnSpPr>
        <p:spPr>
          <a:xfrm>
            <a:off x="2510245" y="957067"/>
            <a:ext cx="466427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2381328" y="1205261"/>
            <a:ext cx="9571185" cy="5678478"/>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rPr>
              <a:t>Job Portal Management systems are generally intends for job seekers who want to find the job that is suitable for them and companies who want to find qualified </a:t>
            </a:r>
            <a:r>
              <a:rPr lang="en-US" sz="2200" dirty="0" smtClean="0">
                <a:solidFill>
                  <a:schemeClr val="tx2"/>
                </a:solidFill>
              </a:rPr>
              <a:t>applicants .</a:t>
            </a:r>
          </a:p>
          <a:p>
            <a:pPr marL="342900" indent="-342900">
              <a:lnSpc>
                <a:spcPct val="150000"/>
              </a:lnSpc>
              <a:buFont typeface="Wingdings" panose="05000000000000000000" pitchFamily="2" charset="2"/>
              <a:buChar char="§"/>
            </a:pPr>
            <a:r>
              <a:rPr lang="en-US" sz="2200" dirty="0">
                <a:solidFill>
                  <a:schemeClr val="tx2"/>
                </a:solidFill>
              </a:rPr>
              <a:t>For communication</a:t>
            </a:r>
            <a:r>
              <a:rPr lang="en-US" sz="2200" dirty="0" smtClean="0">
                <a:solidFill>
                  <a:schemeClr val="tx2"/>
                </a:solidFill>
              </a:rPr>
              <a:t>, we </a:t>
            </a:r>
            <a:r>
              <a:rPr lang="en-US" sz="2200" dirty="0">
                <a:solidFill>
                  <a:schemeClr val="tx2"/>
                </a:solidFill>
              </a:rPr>
              <a:t>used Email system to reply job seekers and to receive information from companies</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a:solidFill>
                  <a:schemeClr val="tx2"/>
                </a:solidFill>
              </a:rPr>
              <a:t>Job Portal System can connect </a:t>
            </a:r>
            <a:r>
              <a:rPr lang="en-US" sz="2200" dirty="0" smtClean="0">
                <a:solidFill>
                  <a:schemeClr val="tx2"/>
                </a:solidFill>
              </a:rPr>
              <a:t>between </a:t>
            </a:r>
            <a:r>
              <a:rPr lang="en-US" sz="2200" dirty="0">
                <a:solidFill>
                  <a:schemeClr val="tx2"/>
                </a:solidFill>
              </a:rPr>
              <a:t>employees and employers .It makes the recruitment process </a:t>
            </a:r>
            <a:r>
              <a:rPr lang="en-US" sz="2200" dirty="0" smtClean="0">
                <a:solidFill>
                  <a:schemeClr val="tx2"/>
                </a:solidFill>
              </a:rPr>
              <a:t>more smooth </a:t>
            </a:r>
            <a:r>
              <a:rPr lang="en-US" sz="2200" dirty="0">
                <a:solidFill>
                  <a:schemeClr val="tx2"/>
                </a:solidFill>
              </a:rPr>
              <a:t>and less time consuming</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a:solidFill>
                  <a:schemeClr val="tx2"/>
                </a:solidFill>
              </a:rPr>
              <a:t>The structure of this website is simple and </a:t>
            </a:r>
            <a:r>
              <a:rPr lang="en-US" sz="2200" dirty="0" smtClean="0">
                <a:solidFill>
                  <a:schemeClr val="tx2"/>
                </a:solidFill>
              </a:rPr>
              <a:t>user-friendly.</a:t>
            </a:r>
          </a:p>
          <a:p>
            <a:pPr marL="342900" indent="-342900">
              <a:lnSpc>
                <a:spcPct val="150000"/>
              </a:lnSpc>
              <a:buFont typeface="Wingdings" panose="05000000000000000000" pitchFamily="2" charset="2"/>
              <a:buChar char="§"/>
            </a:pPr>
            <a:r>
              <a:rPr lang="en-US" sz="2200" dirty="0">
                <a:solidFill>
                  <a:schemeClr val="tx2"/>
                </a:solidFill>
              </a:rPr>
              <a:t>The main purpose of Job portal website is to make job searching process and employee recruitment process much </a:t>
            </a:r>
            <a:r>
              <a:rPr lang="en-US" sz="2200" dirty="0" smtClean="0">
                <a:solidFill>
                  <a:schemeClr val="tx2"/>
                </a:solidFill>
              </a:rPr>
              <a:t>easier. </a:t>
            </a:r>
          </a:p>
          <a:p>
            <a:pPr marL="342900" indent="-342900">
              <a:lnSpc>
                <a:spcPct val="150000"/>
              </a:lnSpc>
              <a:buFont typeface="Wingdings" panose="05000000000000000000" pitchFamily="2" charset="2"/>
              <a:buChar char="§"/>
            </a:pPr>
            <a:endParaRPr lang="en-US" sz="2200" dirty="0"/>
          </a:p>
        </p:txBody>
      </p:sp>
    </p:spTree>
    <p:extLst>
      <p:ext uri="{BB962C8B-B14F-4D97-AF65-F5344CB8AC3E}">
        <p14:creationId xmlns:p14="http://schemas.microsoft.com/office/powerpoint/2010/main" val="58878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5751446" cy="769441"/>
          </a:xfrm>
          <a:prstGeom prst="rect">
            <a:avLst/>
          </a:prstGeom>
        </p:spPr>
        <p:txBody>
          <a:bodyPr wrap="none">
            <a:spAutoFit/>
          </a:bodyPr>
          <a:lstStyle/>
          <a:p>
            <a:r>
              <a:rPr lang="en-US" sz="4400" b="1" dirty="0" smtClean="0">
                <a:solidFill>
                  <a:schemeClr val="tx2"/>
                </a:solidFill>
              </a:rPr>
              <a:t>ADMIN MANAGEMENT </a:t>
            </a:r>
            <a:endParaRPr lang="en-US" sz="4400" b="1" dirty="0">
              <a:solidFill>
                <a:schemeClr val="tx2"/>
              </a:solidFill>
            </a:endParaRPr>
          </a:p>
        </p:txBody>
      </p:sp>
      <p:cxnSp>
        <p:nvCxnSpPr>
          <p:cNvPr id="5" name="Straight Connector 4"/>
          <p:cNvCxnSpPr/>
          <p:nvPr/>
        </p:nvCxnSpPr>
        <p:spPr>
          <a:xfrm>
            <a:off x="3814354" y="769441"/>
            <a:ext cx="5316583" cy="1"/>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2"/>
          <a:stretch>
            <a:fillRect/>
          </a:stretch>
        </p:blipFill>
        <p:spPr>
          <a:xfrm>
            <a:off x="1962557" y="2599509"/>
            <a:ext cx="9020175" cy="3997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p:cNvSpPr/>
          <p:nvPr/>
        </p:nvSpPr>
        <p:spPr>
          <a:xfrm>
            <a:off x="2116143" y="823417"/>
            <a:ext cx="8920221" cy="161582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create country at this page</a:t>
            </a:r>
            <a:r>
              <a:rPr lang="en-US"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Admin can also create position, job type, skill and specialization like this page.</a:t>
            </a:r>
            <a:endParaRPr lang="en-US" sz="2200" dirty="0">
              <a:solidFill>
                <a:schemeClr val="tx2"/>
              </a:solidFill>
            </a:endParaRPr>
          </a:p>
        </p:txBody>
      </p:sp>
    </p:spTree>
    <p:extLst>
      <p:ext uri="{BB962C8B-B14F-4D97-AF65-F5344CB8AC3E}">
        <p14:creationId xmlns:p14="http://schemas.microsoft.com/office/powerpoint/2010/main" val="409895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4019947" cy="769441"/>
          </a:xfrm>
          <a:prstGeom prst="rect">
            <a:avLst/>
          </a:prstGeom>
        </p:spPr>
        <p:txBody>
          <a:bodyPr wrap="none">
            <a:spAutoFit/>
          </a:bodyPr>
          <a:lstStyle/>
          <a:p>
            <a:r>
              <a:rPr lang="en-US" sz="4400" b="1" dirty="0" smtClean="0">
                <a:solidFill>
                  <a:schemeClr val="tx2"/>
                </a:solidFill>
              </a:rPr>
              <a:t>ADMIN REPORT </a:t>
            </a:r>
            <a:endParaRPr lang="en-US" sz="4400" b="1" dirty="0">
              <a:solidFill>
                <a:schemeClr val="tx2"/>
              </a:solidFill>
            </a:endParaRPr>
          </a:p>
        </p:txBody>
      </p:sp>
      <p:cxnSp>
        <p:nvCxnSpPr>
          <p:cNvPr id="5" name="Straight Connector 4"/>
          <p:cNvCxnSpPr/>
          <p:nvPr/>
        </p:nvCxnSpPr>
        <p:spPr>
          <a:xfrm>
            <a:off x="3814354" y="769441"/>
            <a:ext cx="360534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116143" y="823417"/>
            <a:ext cx="8920221" cy="161582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edit and delete country list at this page</a:t>
            </a:r>
            <a:r>
              <a:rPr lang="en-US"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Admin can </a:t>
            </a:r>
            <a:r>
              <a:rPr lang="en-US" sz="2200" dirty="0">
                <a:solidFill>
                  <a:schemeClr val="tx2"/>
                </a:solidFill>
              </a:rPr>
              <a:t>view , edit and delete </a:t>
            </a:r>
            <a:r>
              <a:rPr lang="en-US" sz="2200" dirty="0" smtClean="0">
                <a:solidFill>
                  <a:schemeClr val="tx2"/>
                </a:solidFill>
              </a:rPr>
              <a:t>position, job type, skill and specialization lists like this page. Admin can also search by specific name.</a:t>
            </a:r>
            <a:endParaRPr lang="en-US" sz="2200" dirty="0">
              <a:solidFill>
                <a:schemeClr val="tx2"/>
              </a:solidFill>
            </a:endParaRPr>
          </a:p>
        </p:txBody>
      </p:sp>
      <p:pic>
        <p:nvPicPr>
          <p:cNvPr id="2" name="Picture 1"/>
          <p:cNvPicPr>
            <a:picLocks noChangeAspect="1"/>
          </p:cNvPicPr>
          <p:nvPr/>
        </p:nvPicPr>
        <p:blipFill>
          <a:blip r:embed="rId2"/>
          <a:stretch>
            <a:fillRect/>
          </a:stretch>
        </p:blipFill>
        <p:spPr>
          <a:xfrm>
            <a:off x="1330389" y="2493219"/>
            <a:ext cx="9705975" cy="4077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212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4743799" cy="769441"/>
          </a:xfrm>
          <a:prstGeom prst="rect">
            <a:avLst/>
          </a:prstGeom>
        </p:spPr>
        <p:txBody>
          <a:bodyPr wrap="none">
            <a:spAutoFit/>
          </a:bodyPr>
          <a:lstStyle/>
          <a:p>
            <a:r>
              <a:rPr lang="en-US" sz="4400" b="1" dirty="0" smtClean="0">
                <a:solidFill>
                  <a:schemeClr val="tx2"/>
                </a:solidFill>
              </a:rPr>
              <a:t>COMPANY REPORT </a:t>
            </a:r>
            <a:endParaRPr lang="en-US" sz="4400" b="1" dirty="0">
              <a:solidFill>
                <a:schemeClr val="tx2"/>
              </a:solidFill>
            </a:endParaRPr>
          </a:p>
        </p:txBody>
      </p:sp>
      <p:cxnSp>
        <p:nvCxnSpPr>
          <p:cNvPr id="5" name="Straight Connector 4"/>
          <p:cNvCxnSpPr/>
          <p:nvPr/>
        </p:nvCxnSpPr>
        <p:spPr>
          <a:xfrm>
            <a:off x="3700531" y="769441"/>
            <a:ext cx="462050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215009" y="854079"/>
            <a:ext cx="8920221" cy="1055545"/>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company list at this page</a:t>
            </a:r>
            <a:r>
              <a:rPr lang="en-US" dirty="0" smtClean="0">
                <a:solidFill>
                  <a:schemeClr val="tx2"/>
                </a:solidFill>
              </a:rPr>
              <a:t>. </a:t>
            </a:r>
            <a:r>
              <a:rPr lang="en-US" sz="2200" dirty="0" smtClean="0">
                <a:solidFill>
                  <a:schemeClr val="tx2"/>
                </a:solidFill>
              </a:rPr>
              <a:t>Admin can also search companies by company name.</a:t>
            </a:r>
          </a:p>
        </p:txBody>
      </p:sp>
      <p:pic>
        <p:nvPicPr>
          <p:cNvPr id="2" name="Picture 1"/>
          <p:cNvPicPr>
            <a:picLocks noChangeAspect="1"/>
          </p:cNvPicPr>
          <p:nvPr/>
        </p:nvPicPr>
        <p:blipFill>
          <a:blip r:embed="rId2"/>
          <a:stretch>
            <a:fillRect/>
          </a:stretch>
        </p:blipFill>
        <p:spPr>
          <a:xfrm>
            <a:off x="2351965" y="1909624"/>
            <a:ext cx="8172450" cy="47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028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3191195" cy="769441"/>
          </a:xfrm>
          <a:prstGeom prst="rect">
            <a:avLst/>
          </a:prstGeom>
        </p:spPr>
        <p:txBody>
          <a:bodyPr wrap="none">
            <a:spAutoFit/>
          </a:bodyPr>
          <a:lstStyle/>
          <a:p>
            <a:r>
              <a:rPr lang="en-US" sz="4400" b="1" dirty="0" smtClean="0">
                <a:solidFill>
                  <a:schemeClr val="tx2"/>
                </a:solidFill>
              </a:rPr>
              <a:t>JOB REPORT </a:t>
            </a:r>
            <a:endParaRPr lang="en-US" sz="4400" b="1" dirty="0">
              <a:solidFill>
                <a:schemeClr val="tx2"/>
              </a:solidFill>
            </a:endParaRPr>
          </a:p>
        </p:txBody>
      </p:sp>
      <p:cxnSp>
        <p:nvCxnSpPr>
          <p:cNvPr id="5" name="Straight Connector 4"/>
          <p:cNvCxnSpPr/>
          <p:nvPr/>
        </p:nvCxnSpPr>
        <p:spPr>
          <a:xfrm>
            <a:off x="3700531" y="769441"/>
            <a:ext cx="297458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097443" y="769441"/>
            <a:ext cx="8920221"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job list at this page.</a:t>
            </a:r>
            <a:r>
              <a:rPr lang="en-US" sz="2200" dirty="0">
                <a:solidFill>
                  <a:schemeClr val="tx2"/>
                </a:solidFill>
              </a:rPr>
              <a:t> Admin can also search </a:t>
            </a:r>
            <a:r>
              <a:rPr lang="en-US" sz="2200" dirty="0" smtClean="0">
                <a:solidFill>
                  <a:schemeClr val="tx2"/>
                </a:solidFill>
              </a:rPr>
              <a:t>jobs </a:t>
            </a:r>
            <a:r>
              <a:rPr lang="en-US" sz="2200" dirty="0">
                <a:solidFill>
                  <a:schemeClr val="tx2"/>
                </a:solidFill>
              </a:rPr>
              <a:t>by </a:t>
            </a:r>
            <a:r>
              <a:rPr lang="en-US" sz="2200" dirty="0" smtClean="0">
                <a:solidFill>
                  <a:schemeClr val="tx2"/>
                </a:solidFill>
              </a:rPr>
              <a:t>job title.</a:t>
            </a:r>
          </a:p>
        </p:txBody>
      </p:sp>
      <p:pic>
        <p:nvPicPr>
          <p:cNvPr id="9" name="Picture 8"/>
          <p:cNvPicPr>
            <a:picLocks noChangeAspect="1"/>
          </p:cNvPicPr>
          <p:nvPr/>
        </p:nvPicPr>
        <p:blipFill>
          <a:blip r:embed="rId2"/>
          <a:stretch>
            <a:fillRect/>
          </a:stretch>
        </p:blipFill>
        <p:spPr>
          <a:xfrm>
            <a:off x="1481779" y="1877437"/>
            <a:ext cx="9535885" cy="48626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849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5039456" cy="769441"/>
          </a:xfrm>
          <a:prstGeom prst="rect">
            <a:avLst/>
          </a:prstGeom>
        </p:spPr>
        <p:txBody>
          <a:bodyPr wrap="none">
            <a:spAutoFit/>
          </a:bodyPr>
          <a:lstStyle/>
          <a:p>
            <a:r>
              <a:rPr lang="en-US" sz="4400" b="1" dirty="0" smtClean="0">
                <a:solidFill>
                  <a:schemeClr val="tx2"/>
                </a:solidFill>
              </a:rPr>
              <a:t>JOB SEEKER REPORT </a:t>
            </a:r>
            <a:endParaRPr lang="en-US" sz="4400" b="1" dirty="0">
              <a:solidFill>
                <a:schemeClr val="tx2"/>
              </a:solidFill>
            </a:endParaRPr>
          </a:p>
        </p:txBody>
      </p:sp>
      <p:cxnSp>
        <p:nvCxnSpPr>
          <p:cNvPr id="5" name="Straight Connector 4"/>
          <p:cNvCxnSpPr/>
          <p:nvPr/>
        </p:nvCxnSpPr>
        <p:spPr>
          <a:xfrm>
            <a:off x="3700531" y="768173"/>
            <a:ext cx="476420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293386" y="734593"/>
            <a:ext cx="8920221"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job seeker list at this page</a:t>
            </a:r>
            <a:r>
              <a:rPr lang="en-US" dirty="0" smtClean="0">
                <a:solidFill>
                  <a:schemeClr val="tx2"/>
                </a:solidFill>
              </a:rPr>
              <a:t>.</a:t>
            </a:r>
            <a:r>
              <a:rPr lang="en-US" dirty="0">
                <a:solidFill>
                  <a:schemeClr val="tx2"/>
                </a:solidFill>
              </a:rPr>
              <a:t> </a:t>
            </a:r>
            <a:r>
              <a:rPr lang="en-US" sz="2200" dirty="0">
                <a:solidFill>
                  <a:schemeClr val="tx2"/>
                </a:solidFill>
              </a:rPr>
              <a:t>Admin can also search </a:t>
            </a:r>
            <a:r>
              <a:rPr lang="en-US" sz="2200" dirty="0" smtClean="0">
                <a:solidFill>
                  <a:schemeClr val="tx2"/>
                </a:solidFill>
              </a:rPr>
              <a:t>job seekers </a:t>
            </a:r>
            <a:r>
              <a:rPr lang="en-US" sz="2200" dirty="0">
                <a:solidFill>
                  <a:schemeClr val="tx2"/>
                </a:solidFill>
              </a:rPr>
              <a:t>by job </a:t>
            </a:r>
            <a:r>
              <a:rPr lang="en-US" sz="2200" dirty="0" smtClean="0">
                <a:solidFill>
                  <a:schemeClr val="tx2"/>
                </a:solidFill>
              </a:rPr>
              <a:t>seeker name.</a:t>
            </a:r>
          </a:p>
        </p:txBody>
      </p:sp>
      <p:pic>
        <p:nvPicPr>
          <p:cNvPr id="2" name="Picture 1"/>
          <p:cNvPicPr>
            <a:picLocks noChangeAspect="1"/>
          </p:cNvPicPr>
          <p:nvPr/>
        </p:nvPicPr>
        <p:blipFill>
          <a:blip r:embed="rId2"/>
          <a:stretch>
            <a:fillRect/>
          </a:stretch>
        </p:blipFill>
        <p:spPr>
          <a:xfrm>
            <a:off x="770709" y="1876169"/>
            <a:ext cx="10855234" cy="4733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029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4813434" cy="769441"/>
          </a:xfrm>
          <a:prstGeom prst="rect">
            <a:avLst/>
          </a:prstGeom>
        </p:spPr>
        <p:txBody>
          <a:bodyPr wrap="none">
            <a:spAutoFit/>
          </a:bodyPr>
          <a:lstStyle/>
          <a:p>
            <a:r>
              <a:rPr lang="en-US" sz="4400" b="1" dirty="0" smtClean="0">
                <a:solidFill>
                  <a:schemeClr val="tx2"/>
                </a:solidFill>
              </a:rPr>
              <a:t>JOB OFFER REPORT </a:t>
            </a:r>
            <a:endParaRPr lang="en-US" sz="4400" b="1" dirty="0">
              <a:solidFill>
                <a:schemeClr val="tx2"/>
              </a:solidFill>
            </a:endParaRPr>
          </a:p>
        </p:txBody>
      </p:sp>
      <p:cxnSp>
        <p:nvCxnSpPr>
          <p:cNvPr id="5" name="Straight Connector 4"/>
          <p:cNvCxnSpPr/>
          <p:nvPr/>
        </p:nvCxnSpPr>
        <p:spPr>
          <a:xfrm>
            <a:off x="3700531" y="768173"/>
            <a:ext cx="476420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293386" y="734593"/>
            <a:ext cx="8920221" cy="189128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000" dirty="0" smtClean="0">
                <a:solidFill>
                  <a:schemeClr val="tx2"/>
                </a:solidFill>
              </a:rPr>
              <a:t>Admin can view job offer list at this page.</a:t>
            </a:r>
            <a:r>
              <a:rPr lang="en-US" sz="2000" dirty="0">
                <a:solidFill>
                  <a:schemeClr val="tx2"/>
                </a:solidFill>
              </a:rPr>
              <a:t> Admin can also search </a:t>
            </a:r>
            <a:r>
              <a:rPr lang="en-US" sz="2000" dirty="0" smtClean="0">
                <a:solidFill>
                  <a:schemeClr val="tx2"/>
                </a:solidFill>
              </a:rPr>
              <a:t>job seekers </a:t>
            </a:r>
            <a:r>
              <a:rPr lang="en-US" sz="2000" dirty="0">
                <a:solidFill>
                  <a:schemeClr val="tx2"/>
                </a:solidFill>
              </a:rPr>
              <a:t>by </a:t>
            </a:r>
            <a:r>
              <a:rPr lang="en-US" sz="2000" dirty="0" smtClean="0">
                <a:solidFill>
                  <a:schemeClr val="tx2"/>
                </a:solidFill>
              </a:rPr>
              <a:t>job title, company name with accept or reject.</a:t>
            </a:r>
          </a:p>
          <a:p>
            <a:pPr marL="342900" indent="-342900">
              <a:lnSpc>
                <a:spcPct val="150000"/>
              </a:lnSpc>
              <a:buFont typeface="Wingdings" panose="05000000000000000000" pitchFamily="2" charset="2"/>
              <a:buChar char="§"/>
            </a:pPr>
            <a:r>
              <a:rPr lang="en-US" sz="2000" dirty="0" smtClean="0">
                <a:solidFill>
                  <a:schemeClr val="tx2"/>
                </a:solidFill>
              </a:rPr>
              <a:t>Admin will send email to the appliers who is accepted or rejected with specific company name and job title.</a:t>
            </a:r>
          </a:p>
        </p:txBody>
      </p:sp>
      <p:pic>
        <p:nvPicPr>
          <p:cNvPr id="2" name="Picture 1"/>
          <p:cNvPicPr>
            <a:picLocks noChangeAspect="1"/>
          </p:cNvPicPr>
          <p:nvPr/>
        </p:nvPicPr>
        <p:blipFill>
          <a:blip r:embed="rId2"/>
          <a:stretch>
            <a:fillRect/>
          </a:stretch>
        </p:blipFill>
        <p:spPr>
          <a:xfrm>
            <a:off x="901336" y="2659460"/>
            <a:ext cx="10998926" cy="4080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814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3949" y="2208628"/>
            <a:ext cx="3952877" cy="769441"/>
          </a:xfrm>
          <a:prstGeom prst="rect">
            <a:avLst/>
          </a:prstGeom>
        </p:spPr>
        <p:txBody>
          <a:bodyPr wrap="none">
            <a:spAutoFit/>
          </a:bodyPr>
          <a:lstStyle/>
          <a:p>
            <a:r>
              <a:rPr lang="en-US" sz="4400" b="1" dirty="0" smtClean="0">
                <a:solidFill>
                  <a:schemeClr val="tx2"/>
                </a:solidFill>
              </a:rPr>
              <a:t>SKILLS LEARNED</a:t>
            </a:r>
            <a:endParaRPr lang="en-US" sz="4400" b="1" dirty="0">
              <a:solidFill>
                <a:schemeClr val="tx2"/>
              </a:solidFill>
            </a:endParaRPr>
          </a:p>
        </p:txBody>
      </p:sp>
      <p:cxnSp>
        <p:nvCxnSpPr>
          <p:cNvPr id="5" name="Straight Connector 4"/>
          <p:cNvCxnSpPr/>
          <p:nvPr/>
        </p:nvCxnSpPr>
        <p:spPr>
          <a:xfrm flipV="1">
            <a:off x="607660" y="2978069"/>
            <a:ext cx="3889166" cy="23854"/>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543949" y="3285845"/>
            <a:ext cx="10023902"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latin typeface="Times New Roman" panose="02020603050405020304" pitchFamily="18" charset="0"/>
                <a:cs typeface="Times New Roman" panose="02020603050405020304" pitchFamily="18" charset="0"/>
              </a:rPr>
              <a:t>Technical skills (Hard skills)</a:t>
            </a:r>
          </a:p>
          <a:p>
            <a:pPr marL="342900" indent="-342900">
              <a:lnSpc>
                <a:spcPct val="150000"/>
              </a:lnSpc>
              <a:buFont typeface="Wingdings" panose="05000000000000000000" pitchFamily="2" charset="2"/>
              <a:buChar char="§"/>
            </a:pPr>
            <a:r>
              <a:rPr lang="en-US" sz="2200" dirty="0">
                <a:solidFill>
                  <a:schemeClr val="tx2"/>
                </a:solidFill>
                <a:latin typeface="Times New Roman" panose="02020603050405020304" pitchFamily="18" charset="0"/>
                <a:cs typeface="Times New Roman" panose="02020603050405020304" pitchFamily="18" charset="0"/>
              </a:rPr>
              <a:t>Soft skills</a:t>
            </a:r>
          </a:p>
        </p:txBody>
      </p:sp>
    </p:spTree>
    <p:extLst>
      <p:ext uri="{BB962C8B-B14F-4D97-AF65-F5344CB8AC3E}">
        <p14:creationId xmlns:p14="http://schemas.microsoft.com/office/powerpoint/2010/main" val="29372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7832" y="450167"/>
            <a:ext cx="7833939" cy="769441"/>
          </a:xfrm>
          <a:prstGeom prst="rect">
            <a:avLst/>
          </a:prstGeom>
        </p:spPr>
        <p:txBody>
          <a:bodyPr wrap="none">
            <a:spAutoFit/>
          </a:bodyPr>
          <a:lstStyle/>
          <a:p>
            <a:r>
              <a:rPr lang="en-US" sz="4400" b="1" dirty="0" smtClean="0">
                <a:solidFill>
                  <a:schemeClr val="tx2"/>
                </a:solidFill>
              </a:rPr>
              <a:t>TECHNICAL SKILLS(HARD SKILLS) </a:t>
            </a:r>
            <a:endParaRPr lang="en-US" sz="4400" b="1" dirty="0">
              <a:solidFill>
                <a:schemeClr val="tx2"/>
              </a:solidFill>
            </a:endParaRPr>
          </a:p>
        </p:txBody>
      </p:sp>
      <p:cxnSp>
        <p:nvCxnSpPr>
          <p:cNvPr id="3" name="Straight Connector 2"/>
          <p:cNvCxnSpPr/>
          <p:nvPr/>
        </p:nvCxnSpPr>
        <p:spPr>
          <a:xfrm>
            <a:off x="2706940" y="1219608"/>
            <a:ext cx="752127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2706940" y="1588701"/>
            <a:ext cx="8867335" cy="6694140"/>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Coding abilities</a:t>
            </a:r>
          </a:p>
          <a:p>
            <a:pPr marL="342900" indent="-342900">
              <a:lnSpc>
                <a:spcPct val="150000"/>
              </a:lnSpc>
              <a:buFont typeface="Wingdings" panose="05000000000000000000" pitchFamily="2" charset="2"/>
              <a:buChar char="§"/>
            </a:pPr>
            <a:r>
              <a:rPr lang="en-US" sz="2200" dirty="0" smtClean="0">
                <a:solidFill>
                  <a:schemeClr val="tx2"/>
                </a:solidFill>
              </a:rPr>
              <a:t>Error debugging skills</a:t>
            </a:r>
          </a:p>
          <a:p>
            <a:pPr marL="342900" indent="-342900">
              <a:lnSpc>
                <a:spcPct val="150000"/>
              </a:lnSpc>
              <a:buFont typeface="Wingdings" panose="05000000000000000000" pitchFamily="2" charset="2"/>
              <a:buChar char="§"/>
            </a:pPr>
            <a:r>
              <a:rPr lang="en-US" sz="2200" dirty="0" smtClean="0">
                <a:solidFill>
                  <a:schemeClr val="tx2"/>
                </a:solidFill>
              </a:rPr>
              <a:t>Framework thinking skills(three-layer architecture)</a:t>
            </a:r>
          </a:p>
          <a:p>
            <a:pPr marL="342900" indent="-342900">
              <a:lnSpc>
                <a:spcPct val="150000"/>
              </a:lnSpc>
              <a:buFont typeface="Wingdings" panose="05000000000000000000" pitchFamily="2" charset="2"/>
              <a:buChar char="§"/>
            </a:pPr>
            <a:r>
              <a:rPr lang="en-US" sz="2200" dirty="0" smtClean="0">
                <a:solidFill>
                  <a:schemeClr val="tx2"/>
                </a:solidFill>
              </a:rPr>
              <a:t>Programming learning skills(self-study)</a:t>
            </a:r>
          </a:p>
          <a:p>
            <a:pPr marL="342900" indent="-342900">
              <a:lnSpc>
                <a:spcPct val="150000"/>
              </a:lnSpc>
              <a:buFont typeface="Wingdings" panose="05000000000000000000" pitchFamily="2" charset="2"/>
              <a:buChar char="§"/>
            </a:pPr>
            <a:r>
              <a:rPr lang="en-US" sz="2200" dirty="0" smtClean="0">
                <a:solidFill>
                  <a:schemeClr val="tx2"/>
                </a:solidFill>
              </a:rPr>
              <a:t>Version control system knowledge</a:t>
            </a:r>
          </a:p>
          <a:p>
            <a:pPr marL="342900" indent="-342900">
              <a:lnSpc>
                <a:spcPct val="150000"/>
              </a:lnSpc>
              <a:buFont typeface="Wingdings" panose="05000000000000000000" pitchFamily="2" charset="2"/>
              <a:buChar char="§"/>
            </a:pPr>
            <a:r>
              <a:rPr lang="en-US" sz="2200" dirty="0" smtClean="0">
                <a:solidFill>
                  <a:schemeClr val="tx2"/>
                </a:solidFill>
              </a:rPr>
              <a:t>Code refactor</a:t>
            </a:r>
          </a:p>
          <a:p>
            <a:pPr marL="342900" indent="-342900">
              <a:lnSpc>
                <a:spcPct val="150000"/>
              </a:lnSpc>
              <a:buFont typeface="Wingdings" panose="05000000000000000000" pitchFamily="2" charset="2"/>
              <a:buChar char="§"/>
            </a:pPr>
            <a:r>
              <a:rPr lang="en-US" sz="2200" dirty="0" smtClean="0">
                <a:solidFill>
                  <a:schemeClr val="tx2"/>
                </a:solidFill>
              </a:rPr>
              <a:t>Environment setup</a:t>
            </a: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123610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7832" y="450167"/>
            <a:ext cx="3097323" cy="769441"/>
          </a:xfrm>
          <a:prstGeom prst="rect">
            <a:avLst/>
          </a:prstGeom>
        </p:spPr>
        <p:txBody>
          <a:bodyPr wrap="none">
            <a:spAutoFit/>
          </a:bodyPr>
          <a:lstStyle/>
          <a:p>
            <a:r>
              <a:rPr lang="en-US" sz="4400" b="1" dirty="0" smtClean="0">
                <a:solidFill>
                  <a:schemeClr val="tx2"/>
                </a:solidFill>
              </a:rPr>
              <a:t>SOFT SKILLS </a:t>
            </a:r>
            <a:endParaRPr lang="en-US" sz="4400" b="1" dirty="0">
              <a:solidFill>
                <a:schemeClr val="tx2"/>
              </a:solidFill>
            </a:endParaRPr>
          </a:p>
        </p:txBody>
      </p:sp>
      <p:cxnSp>
        <p:nvCxnSpPr>
          <p:cNvPr id="3" name="Straight Connector 2"/>
          <p:cNvCxnSpPr/>
          <p:nvPr/>
        </p:nvCxnSpPr>
        <p:spPr>
          <a:xfrm>
            <a:off x="2706940" y="1219608"/>
            <a:ext cx="277946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2706941" y="1405821"/>
            <a:ext cx="7377586" cy="821763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Creative thinking skill</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Problem solving skill</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Communication skill</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Teamwork</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Time management</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Multitasking</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Responsibility</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Flexibility</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Social </a:t>
            </a:r>
            <a:r>
              <a:rPr lang="en-US" sz="2200" dirty="0" smtClean="0">
                <a:solidFill>
                  <a:schemeClr val="tx2"/>
                </a:solidFill>
                <a:latin typeface="+mj-lt"/>
                <a:cs typeface="Times New Roman" panose="02020603050405020304" pitchFamily="18" charset="0"/>
              </a:rPr>
              <a:t>skills</a:t>
            </a:r>
          </a:p>
          <a:p>
            <a:pPr marL="342900" indent="-342900">
              <a:lnSpc>
                <a:spcPct val="150000"/>
              </a:lnSpc>
              <a:buFont typeface="Wingdings" panose="05000000000000000000" pitchFamily="2" charset="2"/>
              <a:buChar char="§"/>
            </a:pPr>
            <a:r>
              <a:rPr lang="en-US" sz="2200" dirty="0" smtClean="0">
                <a:solidFill>
                  <a:schemeClr val="tx2"/>
                </a:solidFill>
                <a:latin typeface="+mj-lt"/>
                <a:cs typeface="Times New Roman" panose="02020603050405020304" pitchFamily="18" charset="0"/>
              </a:rPr>
              <a:t>Leadership skills</a:t>
            </a:r>
            <a:endParaRPr lang="en-US" sz="2200" dirty="0">
              <a:solidFill>
                <a:schemeClr val="tx2"/>
              </a:solidFill>
              <a:latin typeface="+mj-lt"/>
              <a:cs typeface="Times New Roman" panose="02020603050405020304" pitchFamily="18" charset="0"/>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342073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7626" y="332601"/>
            <a:ext cx="3560334" cy="769441"/>
          </a:xfrm>
          <a:prstGeom prst="rect">
            <a:avLst/>
          </a:prstGeom>
        </p:spPr>
        <p:txBody>
          <a:bodyPr wrap="none">
            <a:spAutoFit/>
          </a:bodyPr>
          <a:lstStyle/>
          <a:p>
            <a:r>
              <a:rPr lang="en-US" sz="4400" b="1" dirty="0" smtClean="0">
                <a:solidFill>
                  <a:schemeClr val="tx2"/>
                </a:solidFill>
              </a:rPr>
              <a:t>CONCLUSIONS</a:t>
            </a:r>
            <a:endParaRPr lang="en-US" sz="4400" b="1" dirty="0">
              <a:solidFill>
                <a:schemeClr val="tx2"/>
              </a:solidFill>
            </a:endParaRPr>
          </a:p>
        </p:txBody>
      </p:sp>
      <p:cxnSp>
        <p:nvCxnSpPr>
          <p:cNvPr id="3" name="Straight Connector 2"/>
          <p:cNvCxnSpPr/>
          <p:nvPr/>
        </p:nvCxnSpPr>
        <p:spPr>
          <a:xfrm>
            <a:off x="4326734" y="1102042"/>
            <a:ext cx="3354226"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1779477" y="1575638"/>
            <a:ext cx="8867335" cy="3139321"/>
          </a:xfrm>
          <a:prstGeom prst="rect">
            <a:avLst/>
          </a:prstGeom>
        </p:spPr>
        <p:txBody>
          <a:bodyPr wrap="square">
            <a:spAutoFit/>
          </a:bodyPr>
          <a:lstStyle/>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
        <p:nvSpPr>
          <p:cNvPr id="6" name="TextBox 5"/>
          <p:cNvSpPr txBox="1"/>
          <p:nvPr/>
        </p:nvSpPr>
        <p:spPr>
          <a:xfrm>
            <a:off x="822960" y="1575637"/>
            <a:ext cx="11234057" cy="4524315"/>
          </a:xfrm>
          <a:prstGeom prst="rect">
            <a:avLst/>
          </a:prstGeom>
          <a:noFill/>
        </p:spPr>
        <p:txBody>
          <a:bodyPr wrap="square" rtlCol="0">
            <a:spAutoFit/>
          </a:bodyPr>
          <a:lstStyle/>
          <a:p>
            <a:pPr>
              <a:lnSpc>
                <a:spcPct val="150000"/>
              </a:lnSpc>
            </a:pPr>
            <a:r>
              <a:rPr lang="en-US" sz="2400" dirty="0" smtClean="0">
                <a:solidFill>
                  <a:schemeClr val="tx2"/>
                </a:solidFill>
              </a:rPr>
              <a:t>     We are trained as OJT members in BIB-OJT-Batch(2) for four months from 27-12-2021 to 7-4-2022.We have learned front-end design(HTML, CSS,  JQuery) for two months and back-end(C#, ASP.Net) for two months. Our mentors trained us with a great patience during these months. If we had a problem about coding, they explained us carefully and clearly. We have got knowledge about work experiences from this training. This OJT training was the turning point of our life. From suggestion of our mentors, we knew how to continue our programming learning </a:t>
            </a:r>
            <a:r>
              <a:rPr lang="en-US" sz="2400" dirty="0">
                <a:solidFill>
                  <a:schemeClr val="tx2"/>
                </a:solidFill>
              </a:rPr>
              <a:t>journey. </a:t>
            </a:r>
            <a:endParaRPr lang="en-US" sz="2400" dirty="0" smtClean="0">
              <a:solidFill>
                <a:schemeClr val="tx2"/>
              </a:solidFill>
            </a:endParaRPr>
          </a:p>
          <a:p>
            <a:pPr>
              <a:lnSpc>
                <a:spcPct val="150000"/>
              </a:lnSpc>
            </a:pPr>
            <a:r>
              <a:rPr lang="en-US" sz="2400" dirty="0">
                <a:solidFill>
                  <a:schemeClr val="tx2"/>
                </a:solidFill>
              </a:rPr>
              <a:t> </a:t>
            </a:r>
            <a:r>
              <a:rPr lang="en-US" sz="2400" dirty="0" smtClean="0">
                <a:solidFill>
                  <a:schemeClr val="tx2"/>
                </a:solidFill>
              </a:rPr>
              <a:t>                                                                          Special thanks to trainers and OJT members!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635" y="5634532"/>
            <a:ext cx="355153" cy="310758"/>
          </a:xfrm>
          <a:prstGeom prst="rect">
            <a:avLst/>
          </a:prstGeom>
        </p:spPr>
      </p:pic>
    </p:spTree>
    <p:extLst>
      <p:ext uri="{BB962C8B-B14F-4D97-AF65-F5344CB8AC3E}">
        <p14:creationId xmlns:p14="http://schemas.microsoft.com/office/powerpoint/2010/main" val="6933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5226" y="409694"/>
            <a:ext cx="5928161" cy="769441"/>
          </a:xfrm>
          <a:prstGeom prst="rect">
            <a:avLst/>
          </a:prstGeom>
        </p:spPr>
        <p:txBody>
          <a:bodyPr wrap="none">
            <a:spAutoFit/>
          </a:bodyPr>
          <a:lstStyle/>
          <a:p>
            <a:r>
              <a:rPr lang="en-US" sz="4400" b="1" dirty="0" smtClean="0">
                <a:solidFill>
                  <a:schemeClr val="tx2"/>
                </a:solidFill>
              </a:rPr>
              <a:t>SYSTEM REQUIREMENTS</a:t>
            </a:r>
            <a:endParaRPr lang="en-US" sz="4400" b="1" dirty="0">
              <a:solidFill>
                <a:schemeClr val="tx2"/>
              </a:solidFill>
            </a:endParaRPr>
          </a:p>
        </p:txBody>
      </p:sp>
      <p:cxnSp>
        <p:nvCxnSpPr>
          <p:cNvPr id="5" name="Straight Connector 4"/>
          <p:cNvCxnSpPr/>
          <p:nvPr/>
        </p:nvCxnSpPr>
        <p:spPr>
          <a:xfrm>
            <a:off x="1034143" y="1179135"/>
            <a:ext cx="5799244"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515291" y="1867989"/>
            <a:ext cx="184731" cy="369332"/>
          </a:xfrm>
          <a:prstGeom prst="rect">
            <a:avLst/>
          </a:prstGeom>
          <a:noFill/>
        </p:spPr>
        <p:txBody>
          <a:bodyPr wrap="none" rtlCol="0">
            <a:spAutoFit/>
          </a:bodyPr>
          <a:lstStyle/>
          <a:p>
            <a:endParaRPr lang="en-US" dirty="0"/>
          </a:p>
        </p:txBody>
      </p:sp>
      <p:sp>
        <p:nvSpPr>
          <p:cNvPr id="9" name="TextBox 8"/>
          <p:cNvSpPr txBox="1"/>
          <p:nvPr/>
        </p:nvSpPr>
        <p:spPr>
          <a:xfrm>
            <a:off x="905226" y="1544822"/>
            <a:ext cx="4702826" cy="646331"/>
          </a:xfrm>
          <a:prstGeom prst="rect">
            <a:avLst/>
          </a:prstGeom>
          <a:noFill/>
        </p:spPr>
        <p:txBody>
          <a:bodyPr wrap="none" rtlCol="0">
            <a:spAutoFit/>
          </a:bodyPr>
          <a:lstStyle/>
          <a:p>
            <a:r>
              <a:rPr lang="en-US" sz="3600" dirty="0" smtClean="0">
                <a:solidFill>
                  <a:schemeClr val="tx2"/>
                </a:solidFill>
              </a:rPr>
              <a:t>Software Requirements</a:t>
            </a:r>
            <a:endParaRPr lang="en-US" sz="3600" dirty="0">
              <a:solidFill>
                <a:schemeClr val="tx2"/>
              </a:solidFill>
            </a:endParaRPr>
          </a:p>
        </p:txBody>
      </p:sp>
      <p:sp>
        <p:nvSpPr>
          <p:cNvPr id="10" name="Rectangle 9"/>
          <p:cNvSpPr/>
          <p:nvPr/>
        </p:nvSpPr>
        <p:spPr>
          <a:xfrm>
            <a:off x="905225" y="2237321"/>
            <a:ext cx="10877471" cy="152349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Web browser like Internet Explorer, Mozilla Firefox, Microsoft Edge, Opera and Google Chrome.</a:t>
            </a:r>
          </a:p>
          <a:p>
            <a:pPr>
              <a:lnSpc>
                <a:spcPct val="150000"/>
              </a:lnSpc>
            </a:pPr>
            <a:r>
              <a:rPr lang="en-US" dirty="0" smtClean="0">
                <a:solidFill>
                  <a:schemeClr val="tx2"/>
                </a:solidFill>
              </a:rPr>
              <a:t> </a:t>
            </a:r>
            <a:endParaRPr lang="en-US" dirty="0">
              <a:solidFill>
                <a:schemeClr val="tx2"/>
              </a:solidFill>
            </a:endParaRPr>
          </a:p>
        </p:txBody>
      </p:sp>
      <p:sp>
        <p:nvSpPr>
          <p:cNvPr id="11" name="TextBox 10"/>
          <p:cNvSpPr txBox="1"/>
          <p:nvPr/>
        </p:nvSpPr>
        <p:spPr>
          <a:xfrm>
            <a:off x="1515290" y="3963751"/>
            <a:ext cx="184731" cy="369332"/>
          </a:xfrm>
          <a:prstGeom prst="rect">
            <a:avLst/>
          </a:prstGeom>
          <a:noFill/>
        </p:spPr>
        <p:txBody>
          <a:bodyPr wrap="none" rtlCol="0">
            <a:spAutoFit/>
          </a:bodyPr>
          <a:lstStyle/>
          <a:p>
            <a:endParaRPr lang="en-US" dirty="0"/>
          </a:p>
        </p:txBody>
      </p:sp>
      <p:sp>
        <p:nvSpPr>
          <p:cNvPr id="12" name="TextBox 11"/>
          <p:cNvSpPr txBox="1"/>
          <p:nvPr/>
        </p:nvSpPr>
        <p:spPr>
          <a:xfrm>
            <a:off x="905225" y="4059287"/>
            <a:ext cx="3569119" cy="646331"/>
          </a:xfrm>
          <a:prstGeom prst="rect">
            <a:avLst/>
          </a:prstGeom>
          <a:noFill/>
        </p:spPr>
        <p:txBody>
          <a:bodyPr wrap="none" rtlCol="0">
            <a:spAutoFit/>
          </a:bodyPr>
          <a:lstStyle/>
          <a:p>
            <a:r>
              <a:rPr lang="en-US" sz="3600" dirty="0" smtClean="0">
                <a:solidFill>
                  <a:schemeClr val="tx2"/>
                </a:solidFill>
              </a:rPr>
              <a:t>Operating System</a:t>
            </a:r>
            <a:endParaRPr lang="en-US" sz="3600" dirty="0">
              <a:solidFill>
                <a:schemeClr val="tx2"/>
              </a:solidFill>
            </a:endParaRPr>
          </a:p>
        </p:txBody>
      </p:sp>
      <p:sp>
        <p:nvSpPr>
          <p:cNvPr id="13" name="Rectangle 12"/>
          <p:cNvSpPr/>
          <p:nvPr/>
        </p:nvSpPr>
        <p:spPr>
          <a:xfrm>
            <a:off x="905225" y="4674515"/>
            <a:ext cx="10877471" cy="1015663"/>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Any OS.</a:t>
            </a:r>
          </a:p>
          <a:p>
            <a:pPr>
              <a:lnSpc>
                <a:spcPct val="150000"/>
              </a:lnSpc>
            </a:pPr>
            <a:r>
              <a:rPr lang="en-US" dirty="0" smtClean="0">
                <a:solidFill>
                  <a:schemeClr val="tx2"/>
                </a:solidFill>
              </a:rPr>
              <a:t> </a:t>
            </a:r>
            <a:endParaRPr lang="en-US" dirty="0">
              <a:solidFill>
                <a:schemeClr val="tx2"/>
              </a:solidFill>
            </a:endParaRPr>
          </a:p>
        </p:txBody>
      </p:sp>
    </p:spTree>
    <p:extLst>
      <p:ext uri="{BB962C8B-B14F-4D97-AF65-F5344CB8AC3E}">
        <p14:creationId xmlns:p14="http://schemas.microsoft.com/office/powerpoint/2010/main" val="23636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971" y="1074419"/>
            <a:ext cx="6535783" cy="4901837"/>
          </a:xfrm>
          <a:prstGeom prst="rect">
            <a:avLst/>
          </a:prstGeom>
        </p:spPr>
      </p:pic>
    </p:spTree>
    <p:extLst>
      <p:ext uri="{BB962C8B-B14F-4D97-AF65-F5344CB8AC3E}">
        <p14:creationId xmlns:p14="http://schemas.microsoft.com/office/powerpoint/2010/main" val="306779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05226" y="409694"/>
            <a:ext cx="6085705" cy="769441"/>
          </a:xfrm>
          <a:prstGeom prst="rect">
            <a:avLst/>
          </a:prstGeom>
        </p:spPr>
        <p:txBody>
          <a:bodyPr wrap="none">
            <a:spAutoFit/>
          </a:bodyPr>
          <a:lstStyle/>
          <a:p>
            <a:r>
              <a:rPr lang="en-US" sz="4400" b="1" dirty="0" smtClean="0">
                <a:solidFill>
                  <a:schemeClr val="tx2"/>
                </a:solidFill>
              </a:rPr>
              <a:t>TWO MAJOR FUNCTIONS</a:t>
            </a:r>
            <a:endParaRPr lang="en-US" sz="4400" b="1" dirty="0">
              <a:solidFill>
                <a:schemeClr val="tx2"/>
              </a:solidFill>
            </a:endParaRPr>
          </a:p>
        </p:txBody>
      </p:sp>
      <p:cxnSp>
        <p:nvCxnSpPr>
          <p:cNvPr id="6" name="Straight Connector 5"/>
          <p:cNvCxnSpPr/>
          <p:nvPr/>
        </p:nvCxnSpPr>
        <p:spPr>
          <a:xfrm>
            <a:off x="1034143" y="1179135"/>
            <a:ext cx="595678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515291" y="1867989"/>
            <a:ext cx="184731" cy="369332"/>
          </a:xfrm>
          <a:prstGeom prst="rect">
            <a:avLst/>
          </a:prstGeom>
          <a:noFill/>
        </p:spPr>
        <p:txBody>
          <a:bodyPr wrap="none" rtlCol="0">
            <a:spAutoFit/>
          </a:bodyPr>
          <a:lstStyle/>
          <a:p>
            <a:endParaRPr lang="en-US" dirty="0"/>
          </a:p>
        </p:txBody>
      </p:sp>
      <p:sp>
        <p:nvSpPr>
          <p:cNvPr id="9" name="Rectangle 8"/>
          <p:cNvSpPr/>
          <p:nvPr/>
        </p:nvSpPr>
        <p:spPr>
          <a:xfrm>
            <a:off x="905224" y="1609260"/>
            <a:ext cx="10877471" cy="253915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Job </a:t>
            </a:r>
            <a:r>
              <a:rPr lang="en-US" sz="2200" dirty="0">
                <a:solidFill>
                  <a:schemeClr val="tx2"/>
                </a:solidFill>
              </a:rPr>
              <a:t>seekers can find the job with by country</a:t>
            </a:r>
            <a:r>
              <a:rPr lang="en-US" sz="2200" dirty="0" smtClean="0">
                <a:solidFill>
                  <a:schemeClr val="tx2"/>
                </a:solidFill>
              </a:rPr>
              <a:t>, position, job </a:t>
            </a:r>
            <a:r>
              <a:rPr lang="en-US" sz="2200" dirty="0">
                <a:solidFill>
                  <a:schemeClr val="tx2"/>
                </a:solidFill>
              </a:rPr>
              <a:t>nature and </a:t>
            </a:r>
            <a:r>
              <a:rPr lang="en-US" sz="2200" dirty="0" smtClean="0">
                <a:solidFill>
                  <a:schemeClr val="tx2"/>
                </a:solidFill>
              </a:rPr>
              <a:t>specialization. They </a:t>
            </a:r>
            <a:r>
              <a:rPr lang="en-US" sz="2200" dirty="0">
                <a:solidFill>
                  <a:schemeClr val="tx2"/>
                </a:solidFill>
              </a:rPr>
              <a:t>can view</a:t>
            </a:r>
            <a:r>
              <a:rPr lang="en-US" sz="2200" dirty="0" smtClean="0">
                <a:solidFill>
                  <a:schemeClr val="tx2"/>
                </a:solidFill>
              </a:rPr>
              <a:t>, edit  </a:t>
            </a:r>
            <a:r>
              <a:rPr lang="en-US" sz="2200" dirty="0">
                <a:solidFill>
                  <a:schemeClr val="tx2"/>
                </a:solidFill>
              </a:rPr>
              <a:t>their </a:t>
            </a:r>
            <a:r>
              <a:rPr lang="en-US" sz="2200" dirty="0" smtClean="0">
                <a:solidFill>
                  <a:schemeClr val="tx2"/>
                </a:solidFill>
              </a:rPr>
              <a:t>profile </a:t>
            </a:r>
            <a:r>
              <a:rPr lang="en-US" sz="2200" dirty="0">
                <a:solidFill>
                  <a:schemeClr val="tx2"/>
                </a:solidFill>
              </a:rPr>
              <a:t>and they can upload their resumes</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Companies </a:t>
            </a:r>
            <a:r>
              <a:rPr lang="en-US" sz="2200" dirty="0">
                <a:solidFill>
                  <a:schemeClr val="tx2"/>
                </a:solidFill>
              </a:rPr>
              <a:t>can view and edit their account and they can create job posts</a:t>
            </a:r>
            <a:r>
              <a:rPr lang="en-US" sz="2200" dirty="0" smtClean="0">
                <a:solidFill>
                  <a:schemeClr val="tx2"/>
                </a:solidFill>
              </a:rPr>
              <a:t>. They </a:t>
            </a:r>
            <a:r>
              <a:rPr lang="en-US" sz="2200" dirty="0">
                <a:solidFill>
                  <a:schemeClr val="tx2"/>
                </a:solidFill>
              </a:rPr>
              <a:t>can also manage jobs</a:t>
            </a:r>
            <a:r>
              <a:rPr lang="en-US" sz="2200" dirty="0" smtClean="0">
                <a:solidFill>
                  <a:schemeClr val="tx2"/>
                </a:solidFill>
              </a:rPr>
              <a:t>. They </a:t>
            </a:r>
            <a:r>
              <a:rPr lang="en-US" sz="2200" dirty="0">
                <a:solidFill>
                  <a:schemeClr val="tx2"/>
                </a:solidFill>
              </a:rPr>
              <a:t>can view which appliers have applied their jobs.</a:t>
            </a:r>
            <a:endParaRPr lang="en-US" sz="2200" dirty="0" smtClean="0">
              <a:solidFill>
                <a:schemeClr val="tx2"/>
              </a:solidFill>
            </a:endParaRPr>
          </a:p>
          <a:p>
            <a:pPr>
              <a:lnSpc>
                <a:spcPct val="150000"/>
              </a:lnSpc>
            </a:pPr>
            <a:r>
              <a:rPr lang="en-US" dirty="0" smtClean="0">
                <a:solidFill>
                  <a:schemeClr val="tx2"/>
                </a:solidFill>
              </a:rPr>
              <a:t> </a:t>
            </a:r>
            <a:endParaRPr lang="en-US" dirty="0">
              <a:solidFill>
                <a:schemeClr val="tx2"/>
              </a:solidFill>
            </a:endParaRPr>
          </a:p>
        </p:txBody>
      </p:sp>
      <p:sp>
        <p:nvSpPr>
          <p:cNvPr id="10" name="TextBox 9"/>
          <p:cNvSpPr txBox="1"/>
          <p:nvPr/>
        </p:nvSpPr>
        <p:spPr>
          <a:xfrm>
            <a:off x="1515290" y="3963751"/>
            <a:ext cx="184731" cy="369332"/>
          </a:xfrm>
          <a:prstGeom prst="rect">
            <a:avLst/>
          </a:prstGeom>
          <a:noFill/>
        </p:spPr>
        <p:txBody>
          <a:bodyPr wrap="none" rtlCol="0">
            <a:spAutoFit/>
          </a:bodyPr>
          <a:lstStyle/>
          <a:p>
            <a:endParaRPr lang="en-US" dirty="0"/>
          </a:p>
        </p:txBody>
      </p:sp>
      <p:sp>
        <p:nvSpPr>
          <p:cNvPr id="12" name="Rectangle 11"/>
          <p:cNvSpPr/>
          <p:nvPr/>
        </p:nvSpPr>
        <p:spPr>
          <a:xfrm>
            <a:off x="905225" y="4674515"/>
            <a:ext cx="10877471" cy="464871"/>
          </a:xfrm>
          <a:prstGeom prst="rect">
            <a:avLst/>
          </a:prstGeom>
        </p:spPr>
        <p:txBody>
          <a:bodyPr wrap="square">
            <a:spAutoFit/>
          </a:bodyPr>
          <a:lstStyle/>
          <a:p>
            <a:pPr>
              <a:lnSpc>
                <a:spcPct val="150000"/>
              </a:lnSpc>
            </a:pPr>
            <a:r>
              <a:rPr lang="en-US" dirty="0" smtClean="0">
                <a:solidFill>
                  <a:schemeClr val="tx2"/>
                </a:solidFill>
              </a:rPr>
              <a:t> </a:t>
            </a:r>
            <a:endParaRPr lang="en-US" dirty="0">
              <a:solidFill>
                <a:schemeClr val="tx2"/>
              </a:solidFill>
            </a:endParaRPr>
          </a:p>
        </p:txBody>
      </p:sp>
    </p:spTree>
    <p:extLst>
      <p:ext uri="{BB962C8B-B14F-4D97-AF65-F5344CB8AC3E}">
        <p14:creationId xmlns:p14="http://schemas.microsoft.com/office/powerpoint/2010/main" val="32132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4684" y="478301"/>
            <a:ext cx="4231864" cy="769441"/>
          </a:xfrm>
          <a:prstGeom prst="rect">
            <a:avLst/>
          </a:prstGeom>
        </p:spPr>
        <p:txBody>
          <a:bodyPr wrap="none">
            <a:spAutoFit/>
          </a:bodyPr>
          <a:lstStyle/>
          <a:p>
            <a:r>
              <a:rPr lang="en-US" sz="4400" b="1" dirty="0" smtClean="0">
                <a:solidFill>
                  <a:schemeClr val="tx2"/>
                </a:solidFill>
              </a:rPr>
              <a:t>TASKS PLANNING</a:t>
            </a:r>
            <a:endParaRPr lang="en-US" sz="4400" b="1" dirty="0">
              <a:solidFill>
                <a:schemeClr val="tx2"/>
              </a:solidFill>
            </a:endParaRPr>
          </a:p>
        </p:txBody>
      </p:sp>
      <p:cxnSp>
        <p:nvCxnSpPr>
          <p:cNvPr id="5" name="Straight Connector 4"/>
          <p:cNvCxnSpPr/>
          <p:nvPr/>
        </p:nvCxnSpPr>
        <p:spPr>
          <a:xfrm>
            <a:off x="2623790" y="1247742"/>
            <a:ext cx="412275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2623791" y="1444707"/>
            <a:ext cx="2961082" cy="461665"/>
          </a:xfrm>
          <a:prstGeom prst="rect">
            <a:avLst/>
          </a:prstGeom>
        </p:spPr>
        <p:txBody>
          <a:bodyPr wrap="square">
            <a:spAutoFit/>
          </a:bodyPr>
          <a:lstStyle/>
          <a:p>
            <a:r>
              <a:rPr lang="en-US" sz="2400" b="1" dirty="0" smtClean="0">
                <a:solidFill>
                  <a:schemeClr val="accent1">
                    <a:lumMod val="60000"/>
                    <a:lumOff val="40000"/>
                  </a:schemeClr>
                </a:solidFill>
                <a:effectLst>
                  <a:outerShdw blurRad="38100" dist="38100" dir="2700000" algn="tl">
                    <a:srgbClr val="000000">
                      <a:alpha val="43137"/>
                    </a:srgbClr>
                  </a:outerShdw>
                </a:effectLst>
              </a:rPr>
              <a:t>YE HTET AUNG</a:t>
            </a:r>
          </a:p>
        </p:txBody>
      </p:sp>
      <p:sp>
        <p:nvSpPr>
          <p:cNvPr id="10" name="Rectangle 9"/>
          <p:cNvSpPr/>
          <p:nvPr/>
        </p:nvSpPr>
        <p:spPr>
          <a:xfrm>
            <a:off x="2623791" y="1906372"/>
            <a:ext cx="6096000" cy="1446550"/>
          </a:xfrm>
          <a:prstGeom prst="rect">
            <a:avLst/>
          </a:prstGeom>
        </p:spPr>
        <p:txBody>
          <a:bodyPr>
            <a:spAutoFit/>
          </a:bodyPr>
          <a:lstStyle/>
          <a:p>
            <a:pPr marL="285750" indent="-285750">
              <a:buFont typeface="Wingdings" panose="05000000000000000000" pitchFamily="2" charset="2"/>
              <a:buChar char="§"/>
            </a:pPr>
            <a:r>
              <a:rPr lang="en-US" sz="2200" dirty="0" smtClean="0">
                <a:solidFill>
                  <a:schemeClr val="tx2"/>
                </a:solidFill>
              </a:rPr>
              <a:t>Job seeker &amp; Company CRUD</a:t>
            </a:r>
          </a:p>
          <a:p>
            <a:pPr marL="285750" indent="-285750">
              <a:buFont typeface="Wingdings" panose="05000000000000000000" pitchFamily="2" charset="2"/>
              <a:buChar char="§"/>
            </a:pPr>
            <a:r>
              <a:rPr lang="en-US" sz="2200" dirty="0" smtClean="0">
                <a:solidFill>
                  <a:schemeClr val="tx2"/>
                </a:solidFill>
              </a:rPr>
              <a:t>Job seeker &amp; Company Sign in, forget password</a:t>
            </a:r>
          </a:p>
          <a:p>
            <a:pPr marL="285750" indent="-285750">
              <a:buFont typeface="Wingdings" panose="05000000000000000000" pitchFamily="2" charset="2"/>
              <a:buChar char="§"/>
            </a:pPr>
            <a:r>
              <a:rPr lang="en-US" sz="2200" dirty="0" smtClean="0">
                <a:solidFill>
                  <a:schemeClr val="tx2"/>
                </a:solidFill>
              </a:rPr>
              <a:t>Job offer CRUD</a:t>
            </a:r>
          </a:p>
          <a:p>
            <a:pPr marL="285750" indent="-285750">
              <a:buFont typeface="Wingdings" panose="05000000000000000000" pitchFamily="2" charset="2"/>
              <a:buChar char="§"/>
            </a:pPr>
            <a:r>
              <a:rPr lang="en-US" sz="2200" dirty="0" smtClean="0">
                <a:solidFill>
                  <a:schemeClr val="tx2"/>
                </a:solidFill>
              </a:rPr>
              <a:t>Graph</a:t>
            </a:r>
            <a:endParaRPr lang="en-US" sz="2200" dirty="0">
              <a:solidFill>
                <a:schemeClr val="tx2"/>
              </a:solidFill>
            </a:endParaRPr>
          </a:p>
        </p:txBody>
      </p:sp>
      <p:sp>
        <p:nvSpPr>
          <p:cNvPr id="11" name="Rectangle 10"/>
          <p:cNvSpPr/>
          <p:nvPr/>
        </p:nvSpPr>
        <p:spPr>
          <a:xfrm>
            <a:off x="2623791" y="3557247"/>
            <a:ext cx="2961082" cy="461665"/>
          </a:xfrm>
          <a:prstGeom prst="rect">
            <a:avLst/>
          </a:prstGeom>
        </p:spPr>
        <p:txBody>
          <a:bodyPr wrap="square">
            <a:spAutoFit/>
          </a:bodyPr>
          <a:lstStyle/>
          <a:p>
            <a:r>
              <a:rPr lang="en-US" sz="2400" b="1" dirty="0" smtClean="0">
                <a:solidFill>
                  <a:schemeClr val="accent1">
                    <a:lumMod val="60000"/>
                    <a:lumOff val="40000"/>
                  </a:schemeClr>
                </a:solidFill>
                <a:effectLst>
                  <a:outerShdw blurRad="38100" dist="38100" dir="2700000" algn="tl">
                    <a:srgbClr val="000000">
                      <a:alpha val="43137"/>
                    </a:srgbClr>
                  </a:outerShdw>
                </a:effectLst>
              </a:rPr>
              <a:t>MYO MIN HTAY</a:t>
            </a:r>
          </a:p>
        </p:txBody>
      </p:sp>
      <p:sp>
        <p:nvSpPr>
          <p:cNvPr id="12" name="Rectangle 11"/>
          <p:cNvSpPr/>
          <p:nvPr/>
        </p:nvSpPr>
        <p:spPr>
          <a:xfrm>
            <a:off x="2623791" y="4124073"/>
            <a:ext cx="8855445" cy="1107996"/>
          </a:xfrm>
          <a:prstGeom prst="rect">
            <a:avLst/>
          </a:prstGeom>
        </p:spPr>
        <p:txBody>
          <a:bodyPr wrap="square">
            <a:spAutoFit/>
          </a:bodyPr>
          <a:lstStyle/>
          <a:p>
            <a:pPr marL="285750" indent="-285750">
              <a:buFont typeface="Wingdings" panose="05000000000000000000" pitchFamily="2" charset="2"/>
              <a:buChar char="§"/>
            </a:pPr>
            <a:r>
              <a:rPr lang="en-US" sz="2200" dirty="0" smtClean="0">
                <a:solidFill>
                  <a:schemeClr val="tx2"/>
                </a:solidFill>
              </a:rPr>
              <a:t>Admin Sign in</a:t>
            </a:r>
          </a:p>
          <a:p>
            <a:pPr marL="285750" indent="-285750">
              <a:buFont typeface="Wingdings" panose="05000000000000000000" pitchFamily="2" charset="2"/>
              <a:buChar char="§"/>
            </a:pPr>
            <a:r>
              <a:rPr lang="en-US" sz="2200" dirty="0" smtClean="0">
                <a:solidFill>
                  <a:schemeClr val="tx2"/>
                </a:solidFill>
              </a:rPr>
              <a:t>Country, Skill, Position, Job Nature, Specialization CRUD</a:t>
            </a:r>
          </a:p>
          <a:p>
            <a:pPr marL="285750" indent="-285750">
              <a:buFont typeface="Wingdings" panose="05000000000000000000" pitchFamily="2" charset="2"/>
              <a:buChar char="§"/>
            </a:pPr>
            <a:r>
              <a:rPr lang="en-US" sz="2200" dirty="0" smtClean="0">
                <a:solidFill>
                  <a:schemeClr val="tx2"/>
                </a:solidFill>
              </a:rPr>
              <a:t>Job list, Job seeker list, Company list, Job offer list</a:t>
            </a:r>
          </a:p>
        </p:txBody>
      </p:sp>
      <p:sp>
        <p:nvSpPr>
          <p:cNvPr id="14" name="Rectangle 13"/>
          <p:cNvSpPr/>
          <p:nvPr/>
        </p:nvSpPr>
        <p:spPr>
          <a:xfrm>
            <a:off x="2623790" y="5442391"/>
            <a:ext cx="7082917" cy="461665"/>
          </a:xfrm>
          <a:prstGeom prst="rect">
            <a:avLst/>
          </a:prstGeom>
        </p:spPr>
        <p:txBody>
          <a:bodyPr wrap="square">
            <a:spAutoFit/>
          </a:bodyPr>
          <a:lstStyle/>
          <a:p>
            <a:r>
              <a:rPr lang="en-US" sz="2400" b="1" dirty="0" smtClean="0">
                <a:solidFill>
                  <a:schemeClr val="accent1">
                    <a:lumMod val="60000"/>
                    <a:lumOff val="40000"/>
                  </a:schemeClr>
                </a:solidFill>
                <a:effectLst>
                  <a:outerShdw blurRad="38100" dist="38100" dir="2700000" algn="tl">
                    <a:srgbClr val="000000">
                      <a:alpha val="43137"/>
                    </a:srgbClr>
                  </a:outerShdw>
                </a:effectLst>
              </a:rPr>
              <a:t>COMMON(YE HTET AUNG &amp; MYO MIN HTAY) </a:t>
            </a:r>
          </a:p>
        </p:txBody>
      </p:sp>
      <p:sp>
        <p:nvSpPr>
          <p:cNvPr id="15" name="Rectangle 14"/>
          <p:cNvSpPr/>
          <p:nvPr/>
        </p:nvSpPr>
        <p:spPr>
          <a:xfrm>
            <a:off x="2623791" y="5904056"/>
            <a:ext cx="6096000" cy="769441"/>
          </a:xfrm>
          <a:prstGeom prst="rect">
            <a:avLst/>
          </a:prstGeom>
        </p:spPr>
        <p:txBody>
          <a:bodyPr>
            <a:spAutoFit/>
          </a:bodyPr>
          <a:lstStyle/>
          <a:p>
            <a:pPr marL="285750" indent="-285750">
              <a:buFont typeface="Wingdings" panose="05000000000000000000" pitchFamily="2" charset="2"/>
              <a:buChar char="§"/>
            </a:pPr>
            <a:r>
              <a:rPr lang="en-US" sz="2200" dirty="0" smtClean="0">
                <a:solidFill>
                  <a:schemeClr val="tx2"/>
                </a:solidFill>
              </a:rPr>
              <a:t>Email function</a:t>
            </a:r>
          </a:p>
          <a:p>
            <a:pPr marL="285750" indent="-285750">
              <a:buFont typeface="Wingdings" panose="05000000000000000000" pitchFamily="2" charset="2"/>
              <a:buChar char="§"/>
            </a:pPr>
            <a:r>
              <a:rPr lang="en-US" sz="2200" dirty="0" smtClean="0">
                <a:solidFill>
                  <a:schemeClr val="tx2"/>
                </a:solidFill>
              </a:rPr>
              <a:t>Design</a:t>
            </a:r>
          </a:p>
        </p:txBody>
      </p:sp>
    </p:spTree>
    <p:extLst>
      <p:ext uri="{BB962C8B-B14F-4D97-AF65-F5344CB8AC3E}">
        <p14:creationId xmlns:p14="http://schemas.microsoft.com/office/powerpoint/2010/main" val="25236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5539" y="0"/>
            <a:ext cx="4115357" cy="769441"/>
          </a:xfrm>
          <a:prstGeom prst="rect">
            <a:avLst/>
          </a:prstGeom>
        </p:spPr>
        <p:txBody>
          <a:bodyPr wrap="none">
            <a:spAutoFit/>
          </a:bodyPr>
          <a:lstStyle/>
          <a:p>
            <a:r>
              <a:rPr lang="en-US" sz="4400" b="1" dirty="0" smtClean="0">
                <a:solidFill>
                  <a:schemeClr val="tx2"/>
                </a:solidFill>
              </a:rPr>
              <a:t>AUTHORIZATION</a:t>
            </a:r>
            <a:endParaRPr lang="en-US" sz="4400" b="1" dirty="0">
              <a:solidFill>
                <a:schemeClr val="tx2"/>
              </a:solidFill>
            </a:endParaRPr>
          </a:p>
        </p:txBody>
      </p:sp>
      <p:cxnSp>
        <p:nvCxnSpPr>
          <p:cNvPr id="6" name="Straight Connector 5"/>
          <p:cNvCxnSpPr/>
          <p:nvPr/>
        </p:nvCxnSpPr>
        <p:spPr>
          <a:xfrm>
            <a:off x="1547446" y="769441"/>
            <a:ext cx="3896751"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1445539" y="996856"/>
            <a:ext cx="10413525" cy="517064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rPr>
              <a:t>There are two types of registering system for both employees and employers in job portal system</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b="1" dirty="0">
                <a:solidFill>
                  <a:schemeClr val="tx2"/>
                </a:solidFill>
              </a:rPr>
              <a:t>Job </a:t>
            </a:r>
            <a:r>
              <a:rPr lang="en-US" sz="2200" b="1" dirty="0" smtClean="0">
                <a:solidFill>
                  <a:schemeClr val="tx2"/>
                </a:solidFill>
              </a:rPr>
              <a:t>seekers(Employees) </a:t>
            </a:r>
            <a:r>
              <a:rPr lang="en-US" sz="2200" dirty="0" smtClean="0">
                <a:solidFill>
                  <a:schemeClr val="tx2"/>
                </a:solidFill>
              </a:rPr>
              <a:t>need </a:t>
            </a:r>
            <a:r>
              <a:rPr lang="en-US" sz="2200" dirty="0">
                <a:solidFill>
                  <a:schemeClr val="tx2"/>
                </a:solidFill>
              </a:rPr>
              <a:t>to sign up </a:t>
            </a:r>
            <a:r>
              <a:rPr lang="en-US" sz="2200" dirty="0" smtClean="0">
                <a:solidFill>
                  <a:schemeClr val="tx2"/>
                </a:solidFill>
              </a:rPr>
              <a:t>apply </a:t>
            </a:r>
            <a:r>
              <a:rPr lang="en-US" sz="2200" dirty="0">
                <a:solidFill>
                  <a:schemeClr val="tx2"/>
                </a:solidFill>
              </a:rPr>
              <a:t>the job they </a:t>
            </a:r>
            <a:r>
              <a:rPr lang="en-US" sz="2200" dirty="0" smtClean="0">
                <a:solidFill>
                  <a:schemeClr val="tx2"/>
                </a:solidFill>
              </a:rPr>
              <a:t>want. They </a:t>
            </a:r>
            <a:r>
              <a:rPr lang="en-US" sz="2200" dirty="0">
                <a:solidFill>
                  <a:schemeClr val="tx2"/>
                </a:solidFill>
              </a:rPr>
              <a:t>can't create job posts</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b="1" dirty="0" smtClean="0">
                <a:solidFill>
                  <a:schemeClr val="tx2"/>
                </a:solidFill>
              </a:rPr>
              <a:t>Companies(Employers</a:t>
            </a:r>
            <a:r>
              <a:rPr lang="en-US" sz="2200" b="1" dirty="0">
                <a:solidFill>
                  <a:schemeClr val="tx2"/>
                </a:solidFill>
              </a:rPr>
              <a:t>) </a:t>
            </a:r>
            <a:r>
              <a:rPr lang="en-US" sz="2200" dirty="0">
                <a:solidFill>
                  <a:schemeClr val="tx2"/>
                </a:solidFill>
              </a:rPr>
              <a:t>need to sign up to upload their job posts</a:t>
            </a:r>
            <a:r>
              <a:rPr lang="en-US" sz="2200" dirty="0" smtClean="0">
                <a:solidFill>
                  <a:schemeClr val="tx2"/>
                </a:solidFill>
              </a:rPr>
              <a:t>. </a:t>
            </a:r>
            <a:r>
              <a:rPr lang="en-US" sz="2200" dirty="0">
                <a:solidFill>
                  <a:schemeClr val="tx2"/>
                </a:solidFill>
              </a:rPr>
              <a:t>C</a:t>
            </a:r>
            <a:r>
              <a:rPr lang="en-US" sz="2200" dirty="0" smtClean="0">
                <a:solidFill>
                  <a:schemeClr val="tx2"/>
                </a:solidFill>
              </a:rPr>
              <a:t>ompanies can’t </a:t>
            </a:r>
            <a:r>
              <a:rPr lang="en-US" sz="2200" dirty="0">
                <a:solidFill>
                  <a:schemeClr val="tx2"/>
                </a:solidFill>
              </a:rPr>
              <a:t>apply the job</a:t>
            </a:r>
            <a:r>
              <a:rPr lang="en-US" sz="2200" b="1" dirty="0" smtClean="0">
                <a:solidFill>
                  <a:schemeClr val="tx2"/>
                </a:solidFill>
              </a:rPr>
              <a:t>.</a:t>
            </a:r>
          </a:p>
          <a:p>
            <a:pPr marL="342900" indent="-342900">
              <a:lnSpc>
                <a:spcPct val="150000"/>
              </a:lnSpc>
              <a:buFont typeface="Wingdings" panose="05000000000000000000" pitchFamily="2" charset="2"/>
              <a:buChar char="§"/>
            </a:pPr>
            <a:r>
              <a:rPr lang="en-US" sz="2200" b="1" dirty="0" smtClean="0">
                <a:solidFill>
                  <a:schemeClr val="tx2"/>
                </a:solidFill>
              </a:rPr>
              <a:t>Otherwise, </a:t>
            </a:r>
            <a:r>
              <a:rPr lang="en-US" sz="2200" dirty="0" smtClean="0">
                <a:solidFill>
                  <a:schemeClr val="tx2"/>
                </a:solidFill>
              </a:rPr>
              <a:t>as </a:t>
            </a:r>
            <a:r>
              <a:rPr lang="en-US" sz="2200" dirty="0">
                <a:solidFill>
                  <a:schemeClr val="tx2"/>
                </a:solidFill>
              </a:rPr>
              <a:t>a guest</a:t>
            </a:r>
            <a:r>
              <a:rPr lang="en-US" sz="2200" dirty="0" smtClean="0">
                <a:solidFill>
                  <a:schemeClr val="tx2"/>
                </a:solidFill>
              </a:rPr>
              <a:t>, you </a:t>
            </a:r>
            <a:r>
              <a:rPr lang="en-US" sz="2200" dirty="0">
                <a:solidFill>
                  <a:schemeClr val="tx2"/>
                </a:solidFill>
              </a:rPr>
              <a:t>can catalogue the jobs and </a:t>
            </a:r>
            <a:r>
              <a:rPr lang="en-US" sz="2200" dirty="0" smtClean="0">
                <a:solidFill>
                  <a:schemeClr val="tx2"/>
                </a:solidFill>
              </a:rPr>
              <a:t>view </a:t>
            </a:r>
            <a:r>
              <a:rPr lang="en-US" sz="2200" dirty="0">
                <a:solidFill>
                  <a:schemeClr val="tx2"/>
                </a:solidFill>
              </a:rPr>
              <a:t>details of the job and company</a:t>
            </a:r>
            <a:r>
              <a:rPr lang="en-US" sz="2200" dirty="0" smtClean="0">
                <a:solidFill>
                  <a:schemeClr val="tx2"/>
                </a:solidFill>
              </a:rPr>
              <a:t>. But </a:t>
            </a:r>
            <a:r>
              <a:rPr lang="en-US" sz="2200" dirty="0">
                <a:solidFill>
                  <a:schemeClr val="tx2"/>
                </a:solidFill>
              </a:rPr>
              <a:t>you can't apply the </a:t>
            </a:r>
            <a:r>
              <a:rPr lang="en-US" sz="2200" dirty="0" smtClean="0">
                <a:solidFill>
                  <a:schemeClr val="tx2"/>
                </a:solidFill>
              </a:rPr>
              <a:t>job.</a:t>
            </a:r>
          </a:p>
          <a:p>
            <a:pPr marL="342900" indent="-342900">
              <a:lnSpc>
                <a:spcPct val="150000"/>
              </a:lnSpc>
              <a:buFont typeface="Wingdings" panose="05000000000000000000" pitchFamily="2" charset="2"/>
              <a:buChar char="§"/>
            </a:pPr>
            <a:r>
              <a:rPr lang="en-US" sz="2200" b="1" dirty="0">
                <a:solidFill>
                  <a:schemeClr val="tx2"/>
                </a:solidFill>
              </a:rPr>
              <a:t>Admin </a:t>
            </a:r>
            <a:r>
              <a:rPr lang="en-US" sz="2200" dirty="0" smtClean="0">
                <a:solidFill>
                  <a:schemeClr val="tx2"/>
                </a:solidFill>
              </a:rPr>
              <a:t>need to sign </a:t>
            </a:r>
            <a:r>
              <a:rPr lang="en-US" sz="2200" dirty="0">
                <a:solidFill>
                  <a:schemeClr val="tx2"/>
                </a:solidFill>
              </a:rPr>
              <a:t>in to create basic needs of </a:t>
            </a:r>
            <a:r>
              <a:rPr lang="en-US" sz="2200" dirty="0" smtClean="0">
                <a:solidFill>
                  <a:schemeClr val="tx2"/>
                </a:solidFill>
              </a:rPr>
              <a:t>the job </a:t>
            </a:r>
            <a:r>
              <a:rPr lang="en-US" sz="2200" dirty="0">
                <a:solidFill>
                  <a:schemeClr val="tx2"/>
                </a:solidFill>
              </a:rPr>
              <a:t>portal website and to see reports and to control </a:t>
            </a:r>
            <a:r>
              <a:rPr lang="en-US" sz="2200" dirty="0" smtClean="0">
                <a:solidFill>
                  <a:schemeClr val="tx2"/>
                </a:solidFill>
              </a:rPr>
              <a:t>job replying process.</a:t>
            </a:r>
          </a:p>
        </p:txBody>
      </p:sp>
    </p:spTree>
    <p:extLst>
      <p:ext uri="{BB962C8B-B14F-4D97-AF65-F5344CB8AC3E}">
        <p14:creationId xmlns:p14="http://schemas.microsoft.com/office/powerpoint/2010/main" val="182590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61194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30206" r="30206"/>
          <a:stretch>
            <a:fillRect/>
          </a:stretch>
        </p:blipFill>
        <p:spPr>
          <a:xfrm>
            <a:off x="-11888" y="3518"/>
            <a:ext cx="4007113" cy="6858000"/>
          </a:xfrm>
        </p:spPr>
      </p:pic>
      <p:sp>
        <p:nvSpPr>
          <p:cNvPr id="7" name="Rectangle 6"/>
          <p:cNvSpPr/>
          <p:nvPr/>
        </p:nvSpPr>
        <p:spPr>
          <a:xfrm>
            <a:off x="4520623" y="297153"/>
            <a:ext cx="2559611" cy="769441"/>
          </a:xfrm>
          <a:prstGeom prst="rect">
            <a:avLst/>
          </a:prstGeom>
        </p:spPr>
        <p:txBody>
          <a:bodyPr wrap="none">
            <a:spAutoFit/>
          </a:bodyPr>
          <a:lstStyle/>
          <a:p>
            <a:r>
              <a:rPr lang="en-US" sz="4400" b="1" dirty="0" smtClean="0">
                <a:solidFill>
                  <a:schemeClr val="tx2"/>
                </a:solidFill>
              </a:rPr>
              <a:t>MODULES</a:t>
            </a:r>
            <a:endParaRPr lang="en-US" sz="4400" b="1" dirty="0">
              <a:solidFill>
                <a:schemeClr val="tx2"/>
              </a:solidFill>
            </a:endParaRPr>
          </a:p>
        </p:txBody>
      </p:sp>
      <p:cxnSp>
        <p:nvCxnSpPr>
          <p:cNvPr id="8" name="Straight Connector 7"/>
          <p:cNvCxnSpPr/>
          <p:nvPr/>
        </p:nvCxnSpPr>
        <p:spPr>
          <a:xfrm>
            <a:off x="4628271" y="1066594"/>
            <a:ext cx="2451963"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4520623" y="1312999"/>
            <a:ext cx="6691328" cy="1055545"/>
          </a:xfrm>
          <a:prstGeom prst="rect">
            <a:avLst/>
          </a:prstGeom>
        </p:spPr>
        <p:txBody>
          <a:bodyPr wrap="square">
            <a:spAutoFit/>
          </a:bodyPr>
          <a:lstStyle/>
          <a:p>
            <a:pPr>
              <a:lnSpc>
                <a:spcPct val="150000"/>
              </a:lnSpc>
            </a:pPr>
            <a:r>
              <a:rPr lang="en-US" sz="2200" dirty="0">
                <a:solidFill>
                  <a:schemeClr val="tx2"/>
                </a:solidFill>
              </a:rPr>
              <a:t>There </a:t>
            </a:r>
            <a:r>
              <a:rPr lang="en-US" sz="2200" dirty="0" smtClean="0">
                <a:solidFill>
                  <a:schemeClr val="tx2"/>
                </a:solidFill>
              </a:rPr>
              <a:t>are three modules in job portal management system.</a:t>
            </a:r>
            <a:endParaRPr lang="en-US" sz="2200" dirty="0">
              <a:solidFill>
                <a:schemeClr val="tx2"/>
              </a:solidFill>
            </a:endParaRPr>
          </a:p>
        </p:txBody>
      </p:sp>
      <p:sp>
        <p:nvSpPr>
          <p:cNvPr id="11" name="Rectangle 10"/>
          <p:cNvSpPr/>
          <p:nvPr/>
        </p:nvSpPr>
        <p:spPr>
          <a:xfrm>
            <a:off x="4520623" y="2505670"/>
            <a:ext cx="6096000" cy="1615827"/>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 module.</a:t>
            </a:r>
          </a:p>
          <a:p>
            <a:pPr marL="342900" indent="-342900">
              <a:lnSpc>
                <a:spcPct val="150000"/>
              </a:lnSpc>
              <a:buFont typeface="Wingdings" panose="05000000000000000000" pitchFamily="2" charset="2"/>
              <a:buChar char="§"/>
            </a:pPr>
            <a:r>
              <a:rPr lang="en-US" sz="2200" dirty="0" smtClean="0">
                <a:solidFill>
                  <a:schemeClr val="tx2"/>
                </a:solidFill>
              </a:rPr>
              <a:t>Company module.</a:t>
            </a:r>
          </a:p>
          <a:p>
            <a:pPr marL="342900" indent="-342900">
              <a:lnSpc>
                <a:spcPct val="150000"/>
              </a:lnSpc>
              <a:buFont typeface="Wingdings" panose="05000000000000000000" pitchFamily="2" charset="2"/>
              <a:buChar char="§"/>
            </a:pPr>
            <a:r>
              <a:rPr lang="en-US" sz="2200" dirty="0" smtClean="0">
                <a:solidFill>
                  <a:schemeClr val="tx2"/>
                </a:solidFill>
              </a:rPr>
              <a:t>Admin module.</a:t>
            </a:r>
            <a:endParaRPr lang="en-US" sz="2200" dirty="0">
              <a:solidFill>
                <a:schemeClr val="tx2"/>
              </a:solidFill>
            </a:endParaRPr>
          </a:p>
        </p:txBody>
      </p:sp>
    </p:spTree>
    <p:extLst>
      <p:ext uri="{BB962C8B-B14F-4D97-AF65-F5344CB8AC3E}">
        <p14:creationId xmlns:p14="http://schemas.microsoft.com/office/powerpoint/2010/main" val="21130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96306" y="421027"/>
            <a:ext cx="5160387" cy="769441"/>
          </a:xfrm>
          <a:prstGeom prst="rect">
            <a:avLst/>
          </a:prstGeom>
        </p:spPr>
        <p:txBody>
          <a:bodyPr wrap="none">
            <a:spAutoFit/>
          </a:bodyPr>
          <a:lstStyle/>
          <a:p>
            <a:r>
              <a:rPr lang="en-US" sz="4400" b="1" dirty="0" smtClean="0">
                <a:solidFill>
                  <a:schemeClr val="tx2"/>
                </a:solidFill>
              </a:rPr>
              <a:t>JOB SEEKER MODULE</a:t>
            </a:r>
            <a:endParaRPr lang="en-US" sz="4400" b="1" dirty="0">
              <a:solidFill>
                <a:schemeClr val="tx2"/>
              </a:solidFill>
            </a:endParaRPr>
          </a:p>
        </p:txBody>
      </p:sp>
      <p:cxnSp>
        <p:nvCxnSpPr>
          <p:cNvPr id="4" name="Straight Connector 3"/>
          <p:cNvCxnSpPr/>
          <p:nvPr/>
        </p:nvCxnSpPr>
        <p:spPr>
          <a:xfrm>
            <a:off x="2805414" y="1230120"/>
            <a:ext cx="5099371"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696306" y="1412855"/>
            <a:ext cx="8867335" cy="415498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 registration.</a:t>
            </a:r>
          </a:p>
          <a:p>
            <a:pPr marL="342900" indent="-342900">
              <a:lnSpc>
                <a:spcPct val="150000"/>
              </a:lnSpc>
              <a:buFont typeface="Wingdings" panose="05000000000000000000" pitchFamily="2" charset="2"/>
              <a:buChar char="§"/>
            </a:pPr>
            <a:r>
              <a:rPr lang="en-US" sz="2200" dirty="0" smtClean="0">
                <a:solidFill>
                  <a:schemeClr val="tx2"/>
                </a:solidFill>
              </a:rPr>
              <a:t>Uploading resumes.</a:t>
            </a:r>
          </a:p>
          <a:p>
            <a:pPr marL="342900" indent="-342900">
              <a:lnSpc>
                <a:spcPct val="150000"/>
              </a:lnSpc>
              <a:buFont typeface="Wingdings" panose="05000000000000000000" pitchFamily="2" charset="2"/>
              <a:buChar char="§"/>
            </a:pPr>
            <a:r>
              <a:rPr lang="en-US" sz="2200" dirty="0" smtClean="0">
                <a:solidFill>
                  <a:schemeClr val="tx2"/>
                </a:solidFill>
              </a:rPr>
              <a:t>View details of their profile.</a:t>
            </a:r>
          </a:p>
          <a:p>
            <a:pPr marL="342900" indent="-342900">
              <a:lnSpc>
                <a:spcPct val="150000"/>
              </a:lnSpc>
              <a:buFont typeface="Wingdings" panose="05000000000000000000" pitchFamily="2" charset="2"/>
              <a:buChar char="§"/>
            </a:pPr>
            <a:r>
              <a:rPr lang="en-US" sz="2200" dirty="0" smtClean="0">
                <a:solidFill>
                  <a:schemeClr val="tx2"/>
                </a:solidFill>
              </a:rPr>
              <a:t>Edit their profile.</a:t>
            </a:r>
          </a:p>
          <a:p>
            <a:pPr marL="342900" indent="-342900">
              <a:lnSpc>
                <a:spcPct val="150000"/>
              </a:lnSpc>
              <a:buFont typeface="Wingdings" panose="05000000000000000000" pitchFamily="2" charset="2"/>
              <a:buChar char="§"/>
            </a:pPr>
            <a:r>
              <a:rPr lang="en-US" sz="2200" dirty="0" smtClean="0">
                <a:solidFill>
                  <a:schemeClr val="tx2"/>
                </a:solidFill>
              </a:rPr>
              <a:t>Applying multiple jobs.</a:t>
            </a:r>
          </a:p>
          <a:p>
            <a:pPr marL="342900" indent="-342900">
              <a:lnSpc>
                <a:spcPct val="150000"/>
              </a:lnSpc>
              <a:buFont typeface="Wingdings" panose="05000000000000000000" pitchFamily="2" charset="2"/>
              <a:buChar char="§"/>
            </a:pPr>
            <a:r>
              <a:rPr lang="en-US" sz="2200" dirty="0" smtClean="0">
                <a:solidFill>
                  <a:schemeClr val="tx2"/>
                </a:solidFill>
              </a:rPr>
              <a:t>View history of applied jobs.</a:t>
            </a:r>
          </a:p>
          <a:p>
            <a:pPr marL="342900" indent="-342900">
              <a:lnSpc>
                <a:spcPct val="150000"/>
              </a:lnSpc>
              <a:buFont typeface="Wingdings" panose="05000000000000000000" pitchFamily="2" charset="2"/>
              <a:buChar char="§"/>
            </a:pPr>
            <a:r>
              <a:rPr lang="en-US" sz="2200" dirty="0" smtClean="0">
                <a:solidFill>
                  <a:schemeClr val="tx2"/>
                </a:solidFill>
              </a:rPr>
              <a:t>Rejecting(Undo) their applied jobs.</a:t>
            </a:r>
          </a:p>
          <a:p>
            <a:pPr marL="342900" indent="-342900">
              <a:lnSpc>
                <a:spcPct val="150000"/>
              </a:lnSpc>
              <a:buFont typeface="Wingdings" panose="05000000000000000000" pitchFamily="2" charset="2"/>
              <a:buChar char="§"/>
            </a:pPr>
            <a:r>
              <a:rPr lang="en-US" sz="2200" dirty="0" smtClean="0">
                <a:solidFill>
                  <a:schemeClr val="tx2"/>
                </a:solidFill>
              </a:rPr>
              <a:t>Reset password.</a:t>
            </a:r>
            <a:endParaRPr lang="en-US" sz="2200" dirty="0">
              <a:solidFill>
                <a:schemeClr val="tx2"/>
              </a:solidFill>
            </a:endParaRPr>
          </a:p>
        </p:txBody>
      </p:sp>
    </p:spTree>
    <p:extLst>
      <p:ext uri="{BB962C8B-B14F-4D97-AF65-F5344CB8AC3E}">
        <p14:creationId xmlns:p14="http://schemas.microsoft.com/office/powerpoint/2010/main" val="283544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1803</TotalTime>
  <Words>1373</Words>
  <Application>Microsoft Office PowerPoint</Application>
  <PresentationFormat>Widescreen</PresentationFormat>
  <Paragraphs>181</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Times New Roman</vt:lpstr>
      <vt:lpstr>Wingdings</vt:lpstr>
      <vt:lpstr>Wireframe Building 16x9</vt:lpstr>
      <vt:lpstr>Job portal management System</vt:lpstr>
      <vt:lpstr>Group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portal management System</dc:title>
  <dc:creator>ACER</dc:creator>
  <cp:lastModifiedBy>ACER</cp:lastModifiedBy>
  <cp:revision>78</cp:revision>
  <dcterms:created xsi:type="dcterms:W3CDTF">2022-04-04T03:14:27Z</dcterms:created>
  <dcterms:modified xsi:type="dcterms:W3CDTF">2022-04-07T11:33:38Z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